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331" r:id="rId2"/>
    <p:sldId id="333" r:id="rId3"/>
    <p:sldId id="284" r:id="rId4"/>
    <p:sldId id="321" r:id="rId5"/>
    <p:sldId id="322" r:id="rId6"/>
    <p:sldId id="323" r:id="rId7"/>
    <p:sldId id="324" r:id="rId8"/>
    <p:sldId id="318" r:id="rId9"/>
    <p:sldId id="32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20-09-2021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9/20/2021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9/20/2021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4.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SoperaStreriaTraining/blob/master/RAP/Day%2027/ZI_Booking_M_00%20.txt" TargetMode="External"/><Relationship Id="rId5" Type="http://schemas.openxmlformats.org/officeDocument/2006/relationships/hyperlink" Target="https://github.com/soyuztechnologies/SoperaStreriaTraining/blob/master/RAP/Day%2027/ZI_Travel_M_00.txt"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27</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27</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737190" y="986357"/>
            <a:ext cx="7962085" cy="1630791"/>
          </a:xfrm>
          <a:prstGeom prst="rect">
            <a:avLst/>
          </a:prstGeom>
          <a:noFill/>
        </p:spPr>
        <p:txBody>
          <a:bodyPr wrap="square" rtlCol="0">
            <a:spAutoFit/>
          </a:bodyPr>
          <a:lstStyle/>
          <a:p>
            <a:pPr marL="742727" lvl="1" indent="-285664">
              <a:buFont typeface="Arial" panose="020B0604020202020204" pitchFamily="34" charset="0"/>
              <a:buChar char="•"/>
            </a:pPr>
            <a:r>
              <a:rPr lang="en-IN" sz="1999" dirty="0">
                <a:solidFill>
                  <a:schemeClr val="bg1"/>
                </a:solidFill>
              </a:rPr>
              <a:t>Introduction to Managed Scenario</a:t>
            </a:r>
          </a:p>
          <a:p>
            <a:pPr marL="742727" lvl="1" indent="-285664">
              <a:buFont typeface="Arial" panose="020B0604020202020204" pitchFamily="34" charset="0"/>
              <a:buChar char="•"/>
            </a:pPr>
            <a:r>
              <a:rPr lang="en-IN" sz="1999" dirty="0">
                <a:solidFill>
                  <a:schemeClr val="bg1"/>
                </a:solidFill>
              </a:rPr>
              <a:t>Use Case for Managed Scenario</a:t>
            </a:r>
          </a:p>
          <a:p>
            <a:pPr marL="742727" lvl="1" indent="-285664">
              <a:buFont typeface="Arial" panose="020B0604020202020204" pitchFamily="34" charset="0"/>
              <a:buChar char="•"/>
            </a:pPr>
            <a:r>
              <a:rPr lang="en-IN" sz="1999" dirty="0">
                <a:solidFill>
                  <a:schemeClr val="bg1"/>
                </a:solidFill>
              </a:rPr>
              <a:t>Describing Functionality of Scenario</a:t>
            </a:r>
          </a:p>
          <a:p>
            <a:pPr marL="742727" lvl="1" indent="-285664">
              <a:buFont typeface="Arial" panose="020B0604020202020204" pitchFamily="34" charset="0"/>
              <a:buChar char="•"/>
            </a:pPr>
            <a:r>
              <a:rPr lang="en-IN" sz="1999" dirty="0" smtClean="0">
                <a:solidFill>
                  <a:schemeClr val="bg1"/>
                </a:solidFill>
              </a:rPr>
              <a:t>End to End Development Flow</a:t>
            </a:r>
            <a:endParaRPr lang="en-IN" sz="1999" dirty="0">
              <a:solidFill>
                <a:schemeClr val="bg1"/>
              </a:solidFill>
            </a:endParaRPr>
          </a:p>
          <a:p>
            <a:pPr marL="742727" lvl="1" indent="-285664">
              <a:buFont typeface="Arial" panose="020B0604020202020204" pitchFamily="34" charset="0"/>
              <a:buChar char="•"/>
            </a:pPr>
            <a:r>
              <a:rPr lang="en-IN" sz="1999" dirty="0">
                <a:solidFill>
                  <a:schemeClr val="bg1"/>
                </a:solidFill>
              </a:rPr>
              <a:t>Create Base CDS Views</a:t>
            </a:r>
          </a:p>
        </p:txBody>
      </p:sp>
    </p:spTree>
    <p:extLst>
      <p:ext uri="{BB962C8B-B14F-4D97-AF65-F5344CB8AC3E}">
        <p14:creationId xmlns:p14="http://schemas.microsoft.com/office/powerpoint/2010/main" val="392041183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Introduction to Managed Scenario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TextBox 1"/>
          <p:cNvSpPr txBox="1"/>
          <p:nvPr/>
        </p:nvSpPr>
        <p:spPr>
          <a:xfrm>
            <a:off x="621804" y="1052736"/>
            <a:ext cx="10513168" cy="2862322"/>
          </a:xfrm>
          <a:prstGeom prst="rect">
            <a:avLst/>
          </a:prstGeom>
          <a:noFill/>
        </p:spPr>
        <p:txBody>
          <a:bodyPr wrap="square" rtlCol="0">
            <a:spAutoFit/>
          </a:bodyPr>
          <a:lstStyle/>
          <a:p>
            <a:pPr algn="just"/>
            <a:r>
              <a:rPr lang="en-US" sz="1800" dirty="0">
                <a:solidFill>
                  <a:schemeClr val="bg1"/>
                </a:solidFill>
              </a:rPr>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solidFill>
                  <a:schemeClr val="bg1"/>
                </a:solidFill>
              </a:rPr>
              <a:t>In the managed scenario, the implementations of behavioral elements like Create/Update/Delete are managed by the RAP framework itself. However, to implement complex logic like validations, determination or some sort of actions (Submit, Approval, Reject </a:t>
            </a:r>
            <a:r>
              <a:rPr lang="en-US" sz="1800" dirty="0" smtClean="0">
                <a:solidFill>
                  <a:schemeClr val="bg1"/>
                </a:solidFill>
              </a:rPr>
              <a:t>etc.) </a:t>
            </a:r>
            <a:r>
              <a:rPr lang="en-US" sz="1800" dirty="0">
                <a:solidFill>
                  <a:schemeClr val="bg1"/>
                </a:solidFill>
              </a:rPr>
              <a:t>on the business entity, you need to add the ABAP logic for it in implementing classes.</a:t>
            </a:r>
          </a:p>
          <a:p>
            <a:pPr algn="just"/>
            <a:endParaRPr lang="en-US" sz="1800" dirty="0">
              <a:solidFill>
                <a:schemeClr val="bg1"/>
              </a:solidFill>
            </a:endParaRPr>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Use Case for Managed Scenario</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xmlns="" id="{77860053-B21F-4D12-84F4-2228681B9229}"/>
              </a:ext>
            </a:extLst>
          </p:cNvPr>
          <p:cNvSpPr txBox="1"/>
          <p:nvPr/>
        </p:nvSpPr>
        <p:spPr>
          <a:xfrm>
            <a:off x="562007" y="1052736"/>
            <a:ext cx="11044786" cy="1323439"/>
          </a:xfrm>
          <a:prstGeom prst="rect">
            <a:avLst/>
          </a:prstGeom>
          <a:noFill/>
        </p:spPr>
        <p:txBody>
          <a:bodyPr wrap="square" rtlCol="0">
            <a:spAutoFit/>
          </a:bodyPr>
          <a:lstStyle/>
          <a:p>
            <a:r>
              <a:rPr lang="en-US" sz="2000" dirty="0">
                <a:solidFill>
                  <a:schemeClr val="bg1"/>
                </a:solidFill>
              </a:rPr>
              <a:t>I am working as a ABAP on Cloud developer for one of the Multi-nationals, which has just taken the SCP subscription. They want me to create 2 fiori apps for the travel </a:t>
            </a:r>
            <a:r>
              <a:rPr lang="en-US" sz="2000" dirty="0" smtClean="0">
                <a:solidFill>
                  <a:schemeClr val="bg1"/>
                </a:solidFill>
              </a:rPr>
              <a:t>industry</a:t>
            </a:r>
            <a:endParaRPr lang="en-IN" sz="2000" dirty="0">
              <a:solidFill>
                <a:schemeClr val="bg1"/>
              </a:solidFill>
            </a:endParaRPr>
          </a:p>
          <a:p>
            <a:pPr marL="342900" indent="-342900">
              <a:buAutoNum type="arabicPeriod"/>
            </a:pPr>
            <a:r>
              <a:rPr lang="en-IN" sz="2000" dirty="0" smtClean="0">
                <a:solidFill>
                  <a:schemeClr val="bg1"/>
                </a:solidFill>
              </a:rPr>
              <a:t>Processor Application</a:t>
            </a:r>
            <a:endParaRPr lang="en-IN" sz="2000" dirty="0">
              <a:solidFill>
                <a:schemeClr val="bg1"/>
              </a:solidFill>
            </a:endParaRPr>
          </a:p>
          <a:p>
            <a:pPr marL="342900" indent="-342900">
              <a:buAutoNum type="arabicPeriod"/>
            </a:pPr>
            <a:r>
              <a:rPr lang="en-IN" sz="2000" dirty="0" smtClean="0">
                <a:solidFill>
                  <a:schemeClr val="bg1"/>
                </a:solidFill>
              </a:rPr>
              <a:t>Approver Application</a:t>
            </a:r>
            <a:endParaRPr lang="en-US" sz="2000" dirty="0">
              <a:solidFill>
                <a:schemeClr val="bg1"/>
              </a:solidFill>
            </a:endParaRPr>
          </a:p>
        </p:txBody>
      </p:sp>
      <p:sp>
        <p:nvSpPr>
          <p:cNvPr id="8" name="Smiley Face 7">
            <a:extLst>
              <a:ext uri="{FF2B5EF4-FFF2-40B4-BE49-F238E27FC236}">
                <a16:creationId xmlns:a16="http://schemas.microsoft.com/office/drawing/2014/main" xmlns="" id="{3134E406-434A-4EEE-9AF2-E666D509C02D}"/>
              </a:ext>
            </a:extLst>
          </p:cNvPr>
          <p:cNvSpPr/>
          <p:nvPr/>
        </p:nvSpPr>
        <p:spPr>
          <a:xfrm>
            <a:off x="682690" y="2964602"/>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miley Face 8">
            <a:extLst>
              <a:ext uri="{FF2B5EF4-FFF2-40B4-BE49-F238E27FC236}">
                <a16:creationId xmlns:a16="http://schemas.microsoft.com/office/drawing/2014/main" xmlns="" id="{0295B612-346A-49AA-B3DB-DB357F100F7E}"/>
              </a:ext>
            </a:extLst>
          </p:cNvPr>
          <p:cNvSpPr/>
          <p:nvPr/>
        </p:nvSpPr>
        <p:spPr>
          <a:xfrm>
            <a:off x="835090" y="3117002"/>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miley Face 9">
            <a:extLst>
              <a:ext uri="{FF2B5EF4-FFF2-40B4-BE49-F238E27FC236}">
                <a16:creationId xmlns:a16="http://schemas.microsoft.com/office/drawing/2014/main" xmlns="" id="{D4BCAF39-3355-4A86-A75E-9558769F6342}"/>
              </a:ext>
            </a:extLst>
          </p:cNvPr>
          <p:cNvSpPr/>
          <p:nvPr/>
        </p:nvSpPr>
        <p:spPr>
          <a:xfrm>
            <a:off x="987490" y="3269402"/>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xmlns="" id="{7702C120-469D-4311-838C-62644BFB06FB}"/>
              </a:ext>
            </a:extLst>
          </p:cNvPr>
          <p:cNvSpPr/>
          <p:nvPr/>
        </p:nvSpPr>
        <p:spPr>
          <a:xfrm>
            <a:off x="3848309" y="2778166"/>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MakeMyTrip.com</a:t>
            </a:r>
          </a:p>
          <a:p>
            <a:pPr algn="ctr"/>
            <a:r>
              <a:rPr lang="en-US" sz="1800" dirty="0"/>
              <a:t>Source </a:t>
            </a:r>
            <a:r>
              <a:rPr lang="en-US" sz="1800" dirty="0">
                <a:sym typeface="Wingdings" panose="05000000000000000000" pitchFamily="2" charset="2"/>
              </a:rPr>
              <a:t> Destination</a:t>
            </a:r>
          </a:p>
          <a:p>
            <a:pPr algn="ctr"/>
            <a:r>
              <a:rPr lang="en-US" sz="1800" dirty="0">
                <a:sym typeface="Wingdings" panose="05000000000000000000" pitchFamily="2" charset="2"/>
              </a:rPr>
              <a:t>Start  End Date</a:t>
            </a:r>
          </a:p>
          <a:p>
            <a:pPr algn="ctr"/>
            <a:r>
              <a:rPr lang="en-US" sz="1800" dirty="0">
                <a:sym typeface="Wingdings" panose="05000000000000000000" pitchFamily="2" charset="2"/>
              </a:rPr>
              <a:t>How many</a:t>
            </a:r>
            <a:endParaRPr lang="en-IN" sz="1800" dirty="0"/>
          </a:p>
        </p:txBody>
      </p:sp>
      <p:sp>
        <p:nvSpPr>
          <p:cNvPr id="13" name="Smiley Face 12">
            <a:extLst>
              <a:ext uri="{FF2B5EF4-FFF2-40B4-BE49-F238E27FC236}">
                <a16:creationId xmlns:a16="http://schemas.microsoft.com/office/drawing/2014/main" xmlns="" id="{F4CAC5D5-903D-448C-A9F4-EF881D4ED660}"/>
              </a:ext>
            </a:extLst>
          </p:cNvPr>
          <p:cNvSpPr/>
          <p:nvPr/>
        </p:nvSpPr>
        <p:spPr>
          <a:xfrm>
            <a:off x="5003170" y="5247930"/>
            <a:ext cx="1008112" cy="804907"/>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14" name="TextBox 13">
            <a:extLst>
              <a:ext uri="{FF2B5EF4-FFF2-40B4-BE49-F238E27FC236}">
                <a16:creationId xmlns:a16="http://schemas.microsoft.com/office/drawing/2014/main" xmlns="" id="{3380D5A0-9764-46D4-919F-074BCC232B42}"/>
              </a:ext>
            </a:extLst>
          </p:cNvPr>
          <p:cNvSpPr txBox="1"/>
          <p:nvPr/>
        </p:nvSpPr>
        <p:spPr>
          <a:xfrm>
            <a:off x="4859154" y="5971800"/>
            <a:ext cx="1152128" cy="369332"/>
          </a:xfrm>
          <a:prstGeom prst="rect">
            <a:avLst/>
          </a:prstGeom>
          <a:noFill/>
        </p:spPr>
        <p:txBody>
          <a:bodyPr wrap="square" rtlCol="0">
            <a:spAutoFit/>
          </a:bodyPr>
          <a:lstStyle/>
          <a:p>
            <a:r>
              <a:rPr lang="en-US" sz="1800" b="1" dirty="0">
                <a:solidFill>
                  <a:schemeClr val="bg1"/>
                </a:solidFill>
              </a:rPr>
              <a:t>Processor</a:t>
            </a:r>
            <a:endParaRPr lang="en-IN" sz="1800" b="1" dirty="0">
              <a:solidFill>
                <a:schemeClr val="bg1"/>
              </a:solidFill>
            </a:endParaRPr>
          </a:p>
        </p:txBody>
      </p:sp>
      <p:sp>
        <p:nvSpPr>
          <p:cNvPr id="15" name="Arrow: Right 13">
            <a:extLst>
              <a:ext uri="{FF2B5EF4-FFF2-40B4-BE49-F238E27FC236}">
                <a16:creationId xmlns:a16="http://schemas.microsoft.com/office/drawing/2014/main" xmlns="" id="{8F31B5A9-B909-4C2A-B42A-40F991ECBE4B}"/>
              </a:ext>
            </a:extLst>
          </p:cNvPr>
          <p:cNvSpPr/>
          <p:nvPr/>
        </p:nvSpPr>
        <p:spPr>
          <a:xfrm rot="19987755">
            <a:off x="6798082" y="4496822"/>
            <a:ext cx="1008112" cy="46166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6" name="Rectangle 15">
            <a:extLst>
              <a:ext uri="{FF2B5EF4-FFF2-40B4-BE49-F238E27FC236}">
                <a16:creationId xmlns:a16="http://schemas.microsoft.com/office/drawing/2014/main" xmlns="" id="{FCF13FA5-BEB5-4F73-8683-52FB1C92D327}"/>
              </a:ext>
            </a:extLst>
          </p:cNvPr>
          <p:cNvSpPr/>
          <p:nvPr/>
        </p:nvSpPr>
        <p:spPr>
          <a:xfrm>
            <a:off x="7633705" y="2778166"/>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Travel Itinerary </a:t>
            </a:r>
          </a:p>
          <a:p>
            <a:pPr algn="ctr"/>
            <a:r>
              <a:rPr lang="en-US" sz="1800" dirty="0"/>
              <a:t>Travel Request which has multiple Bookings</a:t>
            </a:r>
            <a:endParaRPr lang="en-IN" sz="1800" dirty="0"/>
          </a:p>
        </p:txBody>
      </p:sp>
      <p:sp>
        <p:nvSpPr>
          <p:cNvPr id="17" name="Smiley Face 16">
            <a:extLst>
              <a:ext uri="{FF2B5EF4-FFF2-40B4-BE49-F238E27FC236}">
                <a16:creationId xmlns:a16="http://schemas.microsoft.com/office/drawing/2014/main" xmlns="" id="{74DDE697-8E5E-461F-B2D5-886441F95727}"/>
              </a:ext>
            </a:extLst>
          </p:cNvPr>
          <p:cNvSpPr/>
          <p:nvPr/>
        </p:nvSpPr>
        <p:spPr>
          <a:xfrm>
            <a:off x="8264638" y="5288389"/>
            <a:ext cx="1008112" cy="804907"/>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cxnSp>
        <p:nvCxnSpPr>
          <p:cNvPr id="18" name="Connector: Elbow 19">
            <a:extLst>
              <a:ext uri="{FF2B5EF4-FFF2-40B4-BE49-F238E27FC236}">
                <a16:creationId xmlns:a16="http://schemas.microsoft.com/office/drawing/2014/main" xmlns="" id="{E39F7492-4AB1-4792-847E-FD8D1180517A}"/>
              </a:ext>
            </a:extLst>
          </p:cNvPr>
          <p:cNvCxnSpPr/>
          <p:nvPr/>
        </p:nvCxnSpPr>
        <p:spPr>
          <a:xfrm flipH="1" flipV="1">
            <a:off x="1231139" y="2950747"/>
            <a:ext cx="8741167" cy="598121"/>
          </a:xfrm>
          <a:prstGeom prst="bentConnector4">
            <a:avLst>
              <a:gd name="adj1" fmla="val -2615"/>
              <a:gd name="adj2" fmla="val 17900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xmlns="" id="{D43D5E95-D276-4722-975E-75A973EF8B50}"/>
              </a:ext>
            </a:extLst>
          </p:cNvPr>
          <p:cNvSpPr txBox="1"/>
          <p:nvPr/>
        </p:nvSpPr>
        <p:spPr>
          <a:xfrm>
            <a:off x="9611682" y="4771303"/>
            <a:ext cx="1559239" cy="646331"/>
          </a:xfrm>
          <a:prstGeom prst="rect">
            <a:avLst/>
          </a:prstGeom>
          <a:noFill/>
        </p:spPr>
        <p:txBody>
          <a:bodyPr wrap="square" rtlCol="0">
            <a:spAutoFit/>
          </a:bodyPr>
          <a:lstStyle/>
          <a:p>
            <a:r>
              <a:rPr lang="en-US" sz="1800" dirty="0">
                <a:solidFill>
                  <a:schemeClr val="bg1"/>
                </a:solidFill>
              </a:rPr>
              <a:t>Booking fee</a:t>
            </a:r>
          </a:p>
          <a:p>
            <a:r>
              <a:rPr lang="en-US" sz="1800" dirty="0">
                <a:solidFill>
                  <a:schemeClr val="bg1"/>
                </a:solidFill>
              </a:rPr>
              <a:t>Description</a:t>
            </a:r>
            <a:endParaRPr lang="en-IN" sz="1800" dirty="0">
              <a:solidFill>
                <a:schemeClr val="bg1"/>
              </a:solidFill>
            </a:endParaRPr>
          </a:p>
        </p:txBody>
      </p:sp>
      <p:sp>
        <p:nvSpPr>
          <p:cNvPr id="20" name="TextBox 19">
            <a:extLst>
              <a:ext uri="{FF2B5EF4-FFF2-40B4-BE49-F238E27FC236}">
                <a16:creationId xmlns:a16="http://schemas.microsoft.com/office/drawing/2014/main" xmlns="" id="{50BE3975-ECD6-403D-8A89-CB6F7BF4A477}"/>
              </a:ext>
            </a:extLst>
          </p:cNvPr>
          <p:cNvSpPr txBox="1"/>
          <p:nvPr/>
        </p:nvSpPr>
        <p:spPr>
          <a:xfrm>
            <a:off x="9615764" y="5609934"/>
            <a:ext cx="1573696" cy="369332"/>
          </a:xfrm>
          <a:prstGeom prst="rect">
            <a:avLst/>
          </a:prstGeom>
          <a:noFill/>
        </p:spPr>
        <p:txBody>
          <a:bodyPr wrap="square" rtlCol="0">
            <a:spAutoFit/>
          </a:bodyPr>
          <a:lstStyle/>
          <a:p>
            <a:r>
              <a:rPr lang="en-US" sz="1800" dirty="0">
                <a:solidFill>
                  <a:schemeClr val="bg1"/>
                </a:solidFill>
              </a:rPr>
              <a:t>Give approval</a:t>
            </a:r>
            <a:endParaRPr lang="en-IN" sz="1800" dirty="0">
              <a:solidFill>
                <a:schemeClr val="bg1"/>
              </a:solidFill>
            </a:endParaRPr>
          </a:p>
        </p:txBody>
      </p:sp>
      <p:sp>
        <p:nvSpPr>
          <p:cNvPr id="21" name="TextBox 20">
            <a:extLst>
              <a:ext uri="{FF2B5EF4-FFF2-40B4-BE49-F238E27FC236}">
                <a16:creationId xmlns:a16="http://schemas.microsoft.com/office/drawing/2014/main" xmlns="" id="{C654BD13-3A0F-43C6-8698-BD30E17F39BE}"/>
              </a:ext>
            </a:extLst>
          </p:cNvPr>
          <p:cNvSpPr txBox="1"/>
          <p:nvPr/>
        </p:nvSpPr>
        <p:spPr>
          <a:xfrm>
            <a:off x="2194858" y="4871270"/>
            <a:ext cx="2864563" cy="923330"/>
          </a:xfrm>
          <a:prstGeom prst="rect">
            <a:avLst/>
          </a:prstGeom>
          <a:noFill/>
        </p:spPr>
        <p:txBody>
          <a:bodyPr wrap="square" rtlCol="0">
            <a:spAutoFit/>
          </a:bodyPr>
          <a:lstStyle/>
          <a:p>
            <a:pPr algn="just"/>
            <a:r>
              <a:rPr lang="en-US" sz="1800" dirty="0">
                <a:solidFill>
                  <a:schemeClr val="bg1"/>
                </a:solidFill>
              </a:rPr>
              <a:t>Create a travel request and add bookings with all the properties changeable</a:t>
            </a:r>
            <a:endParaRPr lang="en-IN" sz="1800" dirty="0">
              <a:solidFill>
                <a:schemeClr val="bg1"/>
              </a:solidFill>
            </a:endParaRPr>
          </a:p>
        </p:txBody>
      </p:sp>
      <p:sp>
        <p:nvSpPr>
          <p:cNvPr id="22" name="Chevron 21"/>
          <p:cNvSpPr/>
          <p:nvPr/>
        </p:nvSpPr>
        <p:spPr>
          <a:xfrm>
            <a:off x="2452255" y="3117002"/>
            <a:ext cx="997527" cy="94448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p:cNvSpPr/>
          <p:nvPr/>
        </p:nvSpPr>
        <p:spPr>
          <a:xfrm rot="5400000">
            <a:off x="5203681" y="4367559"/>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Chevron 23"/>
          <p:cNvSpPr/>
          <p:nvPr/>
        </p:nvSpPr>
        <p:spPr>
          <a:xfrm rot="5400000">
            <a:off x="8404081" y="4353702"/>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5" name="TextBox 24">
            <a:extLst>
              <a:ext uri="{FF2B5EF4-FFF2-40B4-BE49-F238E27FC236}">
                <a16:creationId xmlns:a16="http://schemas.microsoft.com/office/drawing/2014/main" xmlns="" id="{3380D5A0-9764-46D4-919F-074BCC232B42}"/>
              </a:ext>
            </a:extLst>
          </p:cNvPr>
          <p:cNvSpPr txBox="1"/>
          <p:nvPr/>
        </p:nvSpPr>
        <p:spPr>
          <a:xfrm>
            <a:off x="8220014" y="5999510"/>
            <a:ext cx="1152128" cy="369332"/>
          </a:xfrm>
          <a:prstGeom prst="rect">
            <a:avLst/>
          </a:prstGeom>
          <a:noFill/>
        </p:spPr>
        <p:txBody>
          <a:bodyPr wrap="square" rtlCol="0">
            <a:spAutoFit/>
          </a:bodyPr>
          <a:lstStyle/>
          <a:p>
            <a:r>
              <a:rPr lang="en-US" sz="1800" b="1" dirty="0" smtClean="0">
                <a:solidFill>
                  <a:schemeClr val="bg1"/>
                </a:solidFill>
              </a:rPr>
              <a:t>Approver</a:t>
            </a:r>
            <a:endParaRPr lang="en-IN" sz="1800" b="1" dirty="0">
              <a:solidFill>
                <a:schemeClr val="bg1"/>
              </a:solidFill>
            </a:endParaRPr>
          </a:p>
        </p:txBody>
      </p:sp>
      <p:sp>
        <p:nvSpPr>
          <p:cNvPr id="2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xmlns="" id="{AF7B8CFE-3056-4D85-8FE2-6AC7C651AA67}"/>
              </a:ext>
            </a:extLst>
          </p:cNvPr>
          <p:cNvCxnSpPr/>
          <p:nvPr/>
        </p:nvCxnSpPr>
        <p:spPr>
          <a:xfrm rot="16200000" flipH="1">
            <a:off x="2914758" y="4002638"/>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72D61562-DC21-425F-8824-AD5A0E4B93A6}"/>
              </a:ext>
            </a:extLst>
          </p:cNvPr>
          <p:cNvCxnSpPr/>
          <p:nvPr/>
        </p:nvCxnSpPr>
        <p:spPr>
          <a:xfrm flipV="1">
            <a:off x="10424224" y="1779186"/>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xmlns="" id="{993DFE95-EEF4-4F56-9B76-879A380E54D0}"/>
              </a:ext>
            </a:extLst>
          </p:cNvPr>
          <p:cNvCxnSpPr/>
          <p:nvPr/>
        </p:nvCxnSpPr>
        <p:spPr>
          <a:xfrm rot="5400000">
            <a:off x="8379427" y="4341206"/>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CC39E87A-2CAF-CD41-98DC-4526D06794F9}"/>
              </a:ext>
            </a:extLst>
          </p:cNvPr>
          <p:cNvSpPr txBox="1"/>
          <p:nvPr/>
        </p:nvSpPr>
        <p:spPr>
          <a:xfrm>
            <a:off x="709436" y="3547991"/>
            <a:ext cx="5294060" cy="369332"/>
          </a:xfrm>
          <a:prstGeom prst="rect">
            <a:avLst/>
          </a:prstGeom>
          <a:noFill/>
          <a:ln>
            <a:noFill/>
          </a:ln>
        </p:spPr>
        <p:txBody>
          <a:bodyPr wrap="square" rtlCol="0">
            <a:spAutoFit/>
          </a:bodyPr>
          <a:lstStyle/>
          <a:p>
            <a:pPr lvl="0" defTabSz="914217"/>
            <a:r>
              <a:rPr lang="en-US" sz="1800" b="1" dirty="0">
                <a:solidFill>
                  <a:schemeClr val="bg1"/>
                </a:solidFill>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xmlns="" id="{4D5BA90F-0237-4E0D-8553-D97059659BEC}"/>
              </a:ext>
            </a:extLst>
          </p:cNvPr>
          <p:cNvSpPr/>
          <p:nvPr/>
        </p:nvSpPr>
        <p:spPr>
          <a:xfrm>
            <a:off x="5238705" y="4533071"/>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definition</a:t>
            </a:r>
            <a:endParaRPr lang="en-IN" sz="1800" dirty="0">
              <a:solidFill>
                <a:schemeClr val="bg1"/>
              </a:solidFill>
            </a:endParaRPr>
          </a:p>
        </p:txBody>
      </p:sp>
      <p:sp>
        <p:nvSpPr>
          <p:cNvPr id="12" name="Rectangle 11">
            <a:extLst>
              <a:ext uri="{FF2B5EF4-FFF2-40B4-BE49-F238E27FC236}">
                <a16:creationId xmlns:a16="http://schemas.microsoft.com/office/drawing/2014/main" xmlns="" id="{EFFCCC1A-BCAF-477B-9363-6D9517DCC316}"/>
              </a:ext>
            </a:extLst>
          </p:cNvPr>
          <p:cNvSpPr/>
          <p:nvPr/>
        </p:nvSpPr>
        <p:spPr>
          <a:xfrm>
            <a:off x="4942284" y="2945053"/>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Data Model</a:t>
            </a:r>
            <a:endParaRPr lang="en-IN" sz="1800" dirty="0">
              <a:solidFill>
                <a:schemeClr val="bg1"/>
              </a:solidFill>
            </a:endParaRPr>
          </a:p>
        </p:txBody>
      </p:sp>
      <p:sp>
        <p:nvSpPr>
          <p:cNvPr id="13" name="Rectangle 12">
            <a:extLst>
              <a:ext uri="{FF2B5EF4-FFF2-40B4-BE49-F238E27FC236}">
                <a16:creationId xmlns:a16="http://schemas.microsoft.com/office/drawing/2014/main" xmlns="" id="{274CCE82-BEC5-4758-B63A-6B5D4BA0180F}"/>
              </a:ext>
            </a:extLst>
          </p:cNvPr>
          <p:cNvSpPr/>
          <p:nvPr/>
        </p:nvSpPr>
        <p:spPr>
          <a:xfrm>
            <a:off x="5094684" y="3097453"/>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Data Model</a:t>
            </a:r>
            <a:endParaRPr lang="en-IN" sz="1800" dirty="0">
              <a:solidFill>
                <a:schemeClr val="bg1"/>
              </a:solidFill>
            </a:endParaRPr>
          </a:p>
        </p:txBody>
      </p:sp>
      <p:sp>
        <p:nvSpPr>
          <p:cNvPr id="14" name="Rectangle 13">
            <a:extLst>
              <a:ext uri="{FF2B5EF4-FFF2-40B4-BE49-F238E27FC236}">
                <a16:creationId xmlns:a16="http://schemas.microsoft.com/office/drawing/2014/main" xmlns="" id="{705B7006-1779-43AB-B366-BE2F8B6A17C7}"/>
              </a:ext>
            </a:extLst>
          </p:cNvPr>
          <p:cNvSpPr/>
          <p:nvPr/>
        </p:nvSpPr>
        <p:spPr>
          <a:xfrm>
            <a:off x="5247084" y="3249853"/>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Data Model</a:t>
            </a:r>
            <a:endParaRPr lang="en-IN" sz="1800" dirty="0">
              <a:solidFill>
                <a:schemeClr val="bg1"/>
              </a:solidFill>
            </a:endParaRPr>
          </a:p>
        </p:txBody>
      </p:sp>
      <p:sp>
        <p:nvSpPr>
          <p:cNvPr id="15" name="Rectangle 14">
            <a:extLst>
              <a:ext uri="{FF2B5EF4-FFF2-40B4-BE49-F238E27FC236}">
                <a16:creationId xmlns:a16="http://schemas.microsoft.com/office/drawing/2014/main" xmlns="" id="{0089A2CF-139D-446C-B8E4-11CB777A2806}"/>
              </a:ext>
            </a:extLst>
          </p:cNvPr>
          <p:cNvSpPr/>
          <p:nvPr/>
        </p:nvSpPr>
        <p:spPr>
          <a:xfrm>
            <a:off x="709436" y="1358190"/>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xmlns="" id="{F1D85DA6-963C-4363-9750-448A8756132B}"/>
              </a:ext>
            </a:extLst>
          </p:cNvPr>
          <p:cNvSpPr/>
          <p:nvPr/>
        </p:nvSpPr>
        <p:spPr>
          <a:xfrm>
            <a:off x="8876051" y="1268760"/>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xmlns="" id="{5A1AEFDC-6D4E-4276-BEB9-A36BC945BFE7}"/>
              </a:ext>
            </a:extLst>
          </p:cNvPr>
          <p:cNvCxnSpPr>
            <a:cxnSpLocks/>
          </p:cNvCxnSpPr>
          <p:nvPr/>
        </p:nvCxnSpPr>
        <p:spPr>
          <a:xfrm>
            <a:off x="7551340" y="3701317"/>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D1713AD6-0216-47E5-8BD9-5EEC2EEC600F}"/>
              </a:ext>
            </a:extLst>
          </p:cNvPr>
          <p:cNvSpPr/>
          <p:nvPr/>
        </p:nvSpPr>
        <p:spPr>
          <a:xfrm>
            <a:off x="9272096" y="3270638"/>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xmlns="" id="{655A197E-3A5D-41E7-8CCB-88C9A3E9CC1F}"/>
              </a:ext>
            </a:extLst>
          </p:cNvPr>
          <p:cNvSpPr/>
          <p:nvPr/>
        </p:nvSpPr>
        <p:spPr>
          <a:xfrm>
            <a:off x="714517" y="3173653"/>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xmlns="" id="{BA0EA9BF-3B46-4BF3-832A-B27AD603C88C}"/>
              </a:ext>
            </a:extLst>
          </p:cNvPr>
          <p:cNvCxnSpPr>
            <a:cxnSpLocks/>
            <a:stCxn id="14" idx="1"/>
            <a:endCxn id="19" idx="3"/>
          </p:cNvCxnSpPr>
          <p:nvPr/>
        </p:nvCxnSpPr>
        <p:spPr>
          <a:xfrm flipH="1">
            <a:off x="3018773" y="3645897"/>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98D88ABC-9BAE-42BB-8EDF-85B22A551B16}"/>
              </a:ext>
            </a:extLst>
          </p:cNvPr>
          <p:cNvCxnSpPr>
            <a:cxnSpLocks/>
            <a:stCxn id="19" idx="0"/>
          </p:cNvCxnSpPr>
          <p:nvPr/>
        </p:nvCxnSpPr>
        <p:spPr>
          <a:xfrm flipV="1">
            <a:off x="1866645" y="2740760"/>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125FE435-9338-4B78-B4C7-9E143793B124}"/>
              </a:ext>
            </a:extLst>
          </p:cNvPr>
          <p:cNvSpPr/>
          <p:nvPr/>
        </p:nvSpPr>
        <p:spPr>
          <a:xfrm>
            <a:off x="709436" y="2192406"/>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xmlns="" id="{0D506F85-3AA0-43EC-89B3-2FC14EFECB95}"/>
              </a:ext>
            </a:extLst>
          </p:cNvPr>
          <p:cNvCxnSpPr>
            <a:cxnSpLocks/>
          </p:cNvCxnSpPr>
          <p:nvPr/>
        </p:nvCxnSpPr>
        <p:spPr>
          <a:xfrm rot="-180000" flipV="1">
            <a:off x="1863717" y="1797505"/>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xmlns="" id="{124DD787-A004-4248-AA35-8595140F4A5C}"/>
              </a:ext>
            </a:extLst>
          </p:cNvPr>
          <p:cNvSpPr/>
          <p:nvPr/>
        </p:nvSpPr>
        <p:spPr>
          <a:xfrm>
            <a:off x="8919705" y="2202940"/>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xmlns="" id="{770233E8-3888-4836-A3AA-D022302F1037}"/>
              </a:ext>
            </a:extLst>
          </p:cNvPr>
          <p:cNvCxnSpPr/>
          <p:nvPr/>
        </p:nvCxnSpPr>
        <p:spPr>
          <a:xfrm flipH="1" flipV="1">
            <a:off x="10419276" y="2739608"/>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xmlns="" id="{E8CDCFA0-5A53-4E51-A0F1-205325BE69E8}"/>
              </a:ext>
            </a:extLst>
          </p:cNvPr>
          <p:cNvSpPr/>
          <p:nvPr/>
        </p:nvSpPr>
        <p:spPr>
          <a:xfrm>
            <a:off x="9258241" y="4699331"/>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endParaRPr lang="en-IN" sz="1800" dirty="0">
              <a:solidFill>
                <a:schemeClr val="tx1"/>
              </a:solidFill>
            </a:endParaRPr>
          </a:p>
        </p:txBody>
      </p:sp>
      <p:sp>
        <p:nvSpPr>
          <p:cNvPr id="27" name="Rectangle 26">
            <a:extLst>
              <a:ext uri="{FF2B5EF4-FFF2-40B4-BE49-F238E27FC236}">
                <a16:creationId xmlns:a16="http://schemas.microsoft.com/office/drawing/2014/main" xmlns="" id="{098B0877-957A-4326-B04D-6E0E9945D2C4}"/>
              </a:ext>
            </a:extLst>
          </p:cNvPr>
          <p:cNvSpPr/>
          <p:nvPr/>
        </p:nvSpPr>
        <p:spPr>
          <a:xfrm>
            <a:off x="714517" y="4604211"/>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xmlns="" id="{261B5D5D-D594-4091-915B-8C59ED234F3E}"/>
              </a:ext>
            </a:extLst>
          </p:cNvPr>
          <p:cNvCxnSpPr>
            <a:stCxn id="19" idx="2"/>
            <a:endCxn id="27" idx="0"/>
          </p:cNvCxnSpPr>
          <p:nvPr/>
        </p:nvCxnSpPr>
        <p:spPr>
          <a:xfrm>
            <a:off x="1866645" y="4118141"/>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29F4A2F9-777F-4238-B12C-6A152E8C51F8}"/>
              </a:ext>
            </a:extLst>
          </p:cNvPr>
          <p:cNvCxnSpPr>
            <a:stCxn id="18" idx="2"/>
            <a:endCxn id="26" idx="0"/>
          </p:cNvCxnSpPr>
          <p:nvPr/>
        </p:nvCxnSpPr>
        <p:spPr>
          <a:xfrm flipH="1">
            <a:off x="10410369" y="4118141"/>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4831B53C-B328-454C-B2CA-4E17D9244525}"/>
              </a:ext>
            </a:extLst>
          </p:cNvPr>
          <p:cNvCxnSpPr>
            <a:stCxn id="14" idx="2"/>
            <a:endCxn id="10" idx="0"/>
          </p:cNvCxnSpPr>
          <p:nvPr/>
        </p:nvCxnSpPr>
        <p:spPr>
          <a:xfrm flipH="1">
            <a:off x="6390833" y="4041941"/>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01FED93A-527A-4325-8BB7-CA84A46281D6}"/>
              </a:ext>
            </a:extLst>
          </p:cNvPr>
          <p:cNvSpPr txBox="1"/>
          <p:nvPr/>
        </p:nvSpPr>
        <p:spPr>
          <a:xfrm>
            <a:off x="6598468" y="4118141"/>
            <a:ext cx="800472" cy="369332"/>
          </a:xfrm>
          <a:prstGeom prst="rect">
            <a:avLst/>
          </a:prstGeom>
          <a:noFill/>
        </p:spPr>
        <p:txBody>
          <a:bodyPr wrap="square" rtlCol="0">
            <a:spAutoFit/>
          </a:bodyPr>
          <a:lstStyle/>
          <a:p>
            <a:r>
              <a:rPr lang="en-US" sz="1800" dirty="0">
                <a:solidFill>
                  <a:schemeClr val="bg1"/>
                </a:solidFill>
              </a:rPr>
              <a:t>1..1</a:t>
            </a:r>
            <a:endParaRPr lang="en-IN" sz="1800" dirty="0">
              <a:solidFill>
                <a:schemeClr val="bg1"/>
              </a:solidFill>
            </a:endParaRPr>
          </a:p>
        </p:txBody>
      </p:sp>
      <p:sp>
        <p:nvSpPr>
          <p:cNvPr id="32" name="Rectangle 31">
            <a:extLst>
              <a:ext uri="{FF2B5EF4-FFF2-40B4-BE49-F238E27FC236}">
                <a16:creationId xmlns:a16="http://schemas.microsoft.com/office/drawing/2014/main" xmlns="" id="{EB174D0A-46E0-4FF5-85DD-F502D767C62F}"/>
              </a:ext>
            </a:extLst>
          </p:cNvPr>
          <p:cNvSpPr/>
          <p:nvPr/>
        </p:nvSpPr>
        <p:spPr>
          <a:xfrm>
            <a:off x="5391105" y="4685471"/>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definition</a:t>
            </a:r>
            <a:endParaRPr lang="en-IN" sz="1800" dirty="0">
              <a:solidFill>
                <a:schemeClr val="bg1"/>
              </a:solidFill>
            </a:endParaRPr>
          </a:p>
        </p:txBody>
      </p:sp>
      <p:sp>
        <p:nvSpPr>
          <p:cNvPr id="33" name="Rectangle 32">
            <a:extLst>
              <a:ext uri="{FF2B5EF4-FFF2-40B4-BE49-F238E27FC236}">
                <a16:creationId xmlns:a16="http://schemas.microsoft.com/office/drawing/2014/main" xmlns="" id="{805B27EA-04B3-4722-8C39-69270470847E}"/>
              </a:ext>
            </a:extLst>
          </p:cNvPr>
          <p:cNvSpPr/>
          <p:nvPr/>
        </p:nvSpPr>
        <p:spPr>
          <a:xfrm>
            <a:off x="5543505" y="4837871"/>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definition</a:t>
            </a:r>
            <a:endParaRPr lang="en-IN" sz="1800" dirty="0">
              <a:solidFill>
                <a:schemeClr val="bg1"/>
              </a:solidFill>
            </a:endParaRPr>
          </a:p>
        </p:txBody>
      </p:sp>
      <p:cxnSp>
        <p:nvCxnSpPr>
          <p:cNvPr id="34" name="Straight Connector 33">
            <a:extLst>
              <a:ext uri="{FF2B5EF4-FFF2-40B4-BE49-F238E27FC236}">
                <a16:creationId xmlns:a16="http://schemas.microsoft.com/office/drawing/2014/main" xmlns="" id="{49FFAAA7-B48C-41F6-9C98-0997D46472ED}"/>
              </a:ext>
            </a:extLst>
          </p:cNvPr>
          <p:cNvCxnSpPr/>
          <p:nvPr/>
        </p:nvCxnSpPr>
        <p:spPr>
          <a:xfrm>
            <a:off x="6473953" y="5352859"/>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D14B4AE6-9CED-4FC1-9485-D7F776EEEE95}"/>
              </a:ext>
            </a:extLst>
          </p:cNvPr>
          <p:cNvCxnSpPr>
            <a:endCxn id="27" idx="3"/>
          </p:cNvCxnSpPr>
          <p:nvPr/>
        </p:nvCxnSpPr>
        <p:spPr>
          <a:xfrm flipH="1" flipV="1">
            <a:off x="3018773" y="5000255"/>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0D70AE10-9E03-4C51-9126-5FF5401F1C60}"/>
              </a:ext>
            </a:extLst>
          </p:cNvPr>
          <p:cNvCxnSpPr/>
          <p:nvPr/>
        </p:nvCxnSpPr>
        <p:spPr>
          <a:xfrm>
            <a:off x="7787763" y="5084568"/>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xmlns="" id="{745428A4-9260-4B83-BA95-11FE6D3DDE85}"/>
              </a:ext>
            </a:extLst>
          </p:cNvPr>
          <p:cNvSpPr/>
          <p:nvPr/>
        </p:nvSpPr>
        <p:spPr>
          <a:xfrm>
            <a:off x="4770558" y="2919723"/>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1</a:t>
            </a:r>
            <a:endParaRPr lang="en-IN" sz="1800" dirty="0">
              <a:solidFill>
                <a:schemeClr val="bg1"/>
              </a:solidFill>
            </a:endParaRPr>
          </a:p>
        </p:txBody>
      </p:sp>
      <p:sp>
        <p:nvSpPr>
          <p:cNvPr id="38" name="Oval 37">
            <a:extLst>
              <a:ext uri="{FF2B5EF4-FFF2-40B4-BE49-F238E27FC236}">
                <a16:creationId xmlns:a16="http://schemas.microsoft.com/office/drawing/2014/main" xmlns="" id="{D7A1DC61-B0A7-4671-9012-B7DEF7C32716}"/>
              </a:ext>
            </a:extLst>
          </p:cNvPr>
          <p:cNvSpPr/>
          <p:nvPr/>
        </p:nvSpPr>
        <p:spPr>
          <a:xfrm>
            <a:off x="4954252" y="4398223"/>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2</a:t>
            </a:r>
            <a:endParaRPr lang="en-IN" sz="1800" dirty="0">
              <a:solidFill>
                <a:schemeClr val="bg1"/>
              </a:solidFill>
            </a:endParaRPr>
          </a:p>
        </p:txBody>
      </p:sp>
      <p:sp>
        <p:nvSpPr>
          <p:cNvPr id="39" name="Oval 38">
            <a:extLst>
              <a:ext uri="{FF2B5EF4-FFF2-40B4-BE49-F238E27FC236}">
                <a16:creationId xmlns:a16="http://schemas.microsoft.com/office/drawing/2014/main" xmlns="" id="{DC1177CC-7D96-4E8A-865E-05EF5CFAE545}"/>
              </a:ext>
            </a:extLst>
          </p:cNvPr>
          <p:cNvSpPr/>
          <p:nvPr/>
        </p:nvSpPr>
        <p:spPr>
          <a:xfrm>
            <a:off x="2817285" y="2977707"/>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3</a:t>
            </a:r>
            <a:endParaRPr lang="en-IN" sz="1800" dirty="0">
              <a:solidFill>
                <a:schemeClr val="bg1"/>
              </a:solidFill>
            </a:endParaRPr>
          </a:p>
        </p:txBody>
      </p:sp>
      <p:sp>
        <p:nvSpPr>
          <p:cNvPr id="40" name="Rectangle 39">
            <a:extLst>
              <a:ext uri="{FF2B5EF4-FFF2-40B4-BE49-F238E27FC236}">
                <a16:creationId xmlns:a16="http://schemas.microsoft.com/office/drawing/2014/main" xmlns="" id="{B75C0A36-5465-47DF-8F70-3E2861B1EEDF}"/>
              </a:ext>
            </a:extLst>
          </p:cNvPr>
          <p:cNvSpPr/>
          <p:nvPr/>
        </p:nvSpPr>
        <p:spPr>
          <a:xfrm>
            <a:off x="5247085" y="5980490"/>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119579959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End to End Development Flow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2" name="Group 1"/>
          <p:cNvGrpSpPr/>
          <p:nvPr/>
        </p:nvGrpSpPr>
        <p:grpSpPr>
          <a:xfrm>
            <a:off x="571879" y="1543774"/>
            <a:ext cx="11211165" cy="4549522"/>
            <a:chOff x="562007" y="1504662"/>
            <a:chExt cx="9554508" cy="3820967"/>
          </a:xfrm>
        </p:grpSpPr>
        <p:sp>
          <p:nvSpPr>
            <p:cNvPr id="7" name="Freeform: Shape 13">
              <a:extLst>
                <a:ext uri="{FF2B5EF4-FFF2-40B4-BE49-F238E27FC236}">
                  <a16:creationId xmlns="" xmlns:a16="http://schemas.microsoft.com/office/drawing/2014/main" xmlns:lc="http://schemas.openxmlformats.org/drawingml/2006/lockedCanvas"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 name="Freeform: Shape 14">
              <a:extLst>
                <a:ext uri="{FF2B5EF4-FFF2-40B4-BE49-F238E27FC236}">
                  <a16:creationId xmlns="" xmlns:a16="http://schemas.microsoft.com/office/drawing/2014/main" xmlns:lc="http://schemas.openxmlformats.org/drawingml/2006/lockedCanvas"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9" name="Freeform: Shape 15">
              <a:extLst>
                <a:ext uri="{FF2B5EF4-FFF2-40B4-BE49-F238E27FC236}">
                  <a16:creationId xmlns="" xmlns:a16="http://schemas.microsoft.com/office/drawing/2014/main" xmlns:lc="http://schemas.openxmlformats.org/drawingml/2006/lockedCanvas"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 name="Freeform: Shape 16">
              <a:extLst>
                <a:ext uri="{FF2B5EF4-FFF2-40B4-BE49-F238E27FC236}">
                  <a16:creationId xmlns="" xmlns:a16="http://schemas.microsoft.com/office/drawing/2014/main" xmlns:lc="http://schemas.openxmlformats.org/drawingml/2006/lockedCanvas"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2" name="Freeform: Shape 17">
              <a:extLst>
                <a:ext uri="{FF2B5EF4-FFF2-40B4-BE49-F238E27FC236}">
                  <a16:creationId xmlns="" xmlns:a16="http://schemas.microsoft.com/office/drawing/2014/main" xmlns:lc="http://schemas.openxmlformats.org/drawingml/2006/lockedCanvas"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3" name="Freeform: Shape 18">
              <a:extLst>
                <a:ext uri="{FF2B5EF4-FFF2-40B4-BE49-F238E27FC236}">
                  <a16:creationId xmlns="" xmlns:a16="http://schemas.microsoft.com/office/drawing/2014/main" xmlns:lc="http://schemas.openxmlformats.org/drawingml/2006/lockedCanvas"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4" name="Freeform: Shape 19">
              <a:extLst>
                <a:ext uri="{FF2B5EF4-FFF2-40B4-BE49-F238E27FC236}">
                  <a16:creationId xmlns="" xmlns:a16="http://schemas.microsoft.com/office/drawing/2014/main" xmlns:lc="http://schemas.openxmlformats.org/drawingml/2006/lockedCanvas"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5" name="Freeform: Shape 20">
              <a:extLst>
                <a:ext uri="{FF2B5EF4-FFF2-40B4-BE49-F238E27FC236}">
                  <a16:creationId xmlns="" xmlns:a16="http://schemas.microsoft.com/office/drawing/2014/main" xmlns:lc="http://schemas.openxmlformats.org/drawingml/2006/lockedCanvas"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6" name="Freeform: Shape 21">
              <a:extLst>
                <a:ext uri="{FF2B5EF4-FFF2-40B4-BE49-F238E27FC236}">
                  <a16:creationId xmlns="" xmlns:a16="http://schemas.microsoft.com/office/drawing/2014/main" xmlns:lc="http://schemas.openxmlformats.org/drawingml/2006/lockedCanvas"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7" name="Group 16">
              <a:extLst>
                <a:ext uri="{FF2B5EF4-FFF2-40B4-BE49-F238E27FC236}">
                  <a16:creationId xmlns="" xmlns:a16="http://schemas.microsoft.com/office/drawing/2014/main" xmlns:lc="http://schemas.openxmlformats.org/drawingml/2006/lockedCanvas"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 xmlns:a16="http://schemas.microsoft.com/office/drawing/2014/main" xmlns:lc="http://schemas.openxmlformats.org/drawingml/2006/lockedCanvas"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19" name="Oval 18">
                <a:extLst>
                  <a:ext uri="{FF2B5EF4-FFF2-40B4-BE49-F238E27FC236}">
                    <a16:creationId xmlns="" xmlns:a16="http://schemas.microsoft.com/office/drawing/2014/main" xmlns:lc="http://schemas.openxmlformats.org/drawingml/2006/lockedCanvas"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0" name="Oval 19">
                <a:extLst>
                  <a:ext uri="{FF2B5EF4-FFF2-40B4-BE49-F238E27FC236}">
                    <a16:creationId xmlns="" xmlns:a16="http://schemas.microsoft.com/office/drawing/2014/main" xmlns:lc="http://schemas.openxmlformats.org/drawingml/2006/lockedCanvas"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1</a:t>
                </a:r>
              </a:p>
            </p:txBody>
          </p:sp>
        </p:grpSp>
        <p:grpSp>
          <p:nvGrpSpPr>
            <p:cNvPr id="21" name="Group 20">
              <a:extLst>
                <a:ext uri="{FF2B5EF4-FFF2-40B4-BE49-F238E27FC236}">
                  <a16:creationId xmlns="" xmlns:a16="http://schemas.microsoft.com/office/drawing/2014/main" xmlns:lc="http://schemas.openxmlformats.org/drawingml/2006/lockedCanvas"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 xmlns:a16="http://schemas.microsoft.com/office/drawing/2014/main" xmlns:lc="http://schemas.openxmlformats.org/drawingml/2006/lockedCanvas"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3" name="Oval 22">
                <a:extLst>
                  <a:ext uri="{FF2B5EF4-FFF2-40B4-BE49-F238E27FC236}">
                    <a16:creationId xmlns="" xmlns:a16="http://schemas.microsoft.com/office/drawing/2014/main" xmlns:lc="http://schemas.openxmlformats.org/drawingml/2006/lockedCanvas"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4" name="Oval 23">
                <a:extLst>
                  <a:ext uri="{FF2B5EF4-FFF2-40B4-BE49-F238E27FC236}">
                    <a16:creationId xmlns="" xmlns:a16="http://schemas.microsoft.com/office/drawing/2014/main" xmlns:lc="http://schemas.openxmlformats.org/drawingml/2006/lockedCanvas"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2</a:t>
                </a:r>
              </a:p>
            </p:txBody>
          </p:sp>
        </p:grpSp>
        <p:grpSp>
          <p:nvGrpSpPr>
            <p:cNvPr id="25" name="Group 24">
              <a:extLst>
                <a:ext uri="{FF2B5EF4-FFF2-40B4-BE49-F238E27FC236}">
                  <a16:creationId xmlns="" xmlns:a16="http://schemas.microsoft.com/office/drawing/2014/main" xmlns:lc="http://schemas.openxmlformats.org/drawingml/2006/lockedCanvas"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 xmlns:a16="http://schemas.microsoft.com/office/drawing/2014/main" xmlns:lc="http://schemas.openxmlformats.org/drawingml/2006/lockedCanvas"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7" name="Oval 26">
                <a:extLst>
                  <a:ext uri="{FF2B5EF4-FFF2-40B4-BE49-F238E27FC236}">
                    <a16:creationId xmlns="" xmlns:a16="http://schemas.microsoft.com/office/drawing/2014/main" xmlns:lc="http://schemas.openxmlformats.org/drawingml/2006/lockedCanvas"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8" name="Oval 27">
                <a:extLst>
                  <a:ext uri="{FF2B5EF4-FFF2-40B4-BE49-F238E27FC236}">
                    <a16:creationId xmlns="" xmlns:a16="http://schemas.microsoft.com/office/drawing/2014/main" xmlns:lc="http://schemas.openxmlformats.org/drawingml/2006/lockedCanvas"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3</a:t>
                </a:r>
              </a:p>
            </p:txBody>
          </p:sp>
        </p:grpSp>
        <p:grpSp>
          <p:nvGrpSpPr>
            <p:cNvPr id="29" name="Group 28">
              <a:extLst>
                <a:ext uri="{FF2B5EF4-FFF2-40B4-BE49-F238E27FC236}">
                  <a16:creationId xmlns="" xmlns:a16="http://schemas.microsoft.com/office/drawing/2014/main" xmlns:lc="http://schemas.openxmlformats.org/drawingml/2006/lockedCanvas"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 xmlns:a16="http://schemas.microsoft.com/office/drawing/2014/main" xmlns:lc="http://schemas.openxmlformats.org/drawingml/2006/lockedCanvas"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1" name="Oval 30">
                <a:extLst>
                  <a:ext uri="{FF2B5EF4-FFF2-40B4-BE49-F238E27FC236}">
                    <a16:creationId xmlns="" xmlns:a16="http://schemas.microsoft.com/office/drawing/2014/main" xmlns:lc="http://schemas.openxmlformats.org/drawingml/2006/lockedCanvas"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2" name="Oval 31">
                <a:extLst>
                  <a:ext uri="{FF2B5EF4-FFF2-40B4-BE49-F238E27FC236}">
                    <a16:creationId xmlns="" xmlns:a16="http://schemas.microsoft.com/office/drawing/2014/main" xmlns:lc="http://schemas.openxmlformats.org/drawingml/2006/lockedCanvas"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4</a:t>
                </a:r>
              </a:p>
            </p:txBody>
          </p:sp>
        </p:grpSp>
        <p:grpSp>
          <p:nvGrpSpPr>
            <p:cNvPr id="33" name="Group 32">
              <a:extLst>
                <a:ext uri="{FF2B5EF4-FFF2-40B4-BE49-F238E27FC236}">
                  <a16:creationId xmlns="" xmlns:a16="http://schemas.microsoft.com/office/drawing/2014/main" xmlns:lc="http://schemas.openxmlformats.org/drawingml/2006/lockedCanvas"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 xmlns:a16="http://schemas.microsoft.com/office/drawing/2014/main" xmlns:lc="http://schemas.openxmlformats.org/drawingml/2006/lockedCanvas"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5" name="Oval 34">
                <a:extLst>
                  <a:ext uri="{FF2B5EF4-FFF2-40B4-BE49-F238E27FC236}">
                    <a16:creationId xmlns="" xmlns:a16="http://schemas.microsoft.com/office/drawing/2014/main" xmlns:lc="http://schemas.openxmlformats.org/drawingml/2006/lockedCanvas"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6" name="Oval 35">
                <a:extLst>
                  <a:ext uri="{FF2B5EF4-FFF2-40B4-BE49-F238E27FC236}">
                    <a16:creationId xmlns="" xmlns:a16="http://schemas.microsoft.com/office/drawing/2014/main" xmlns:lc="http://schemas.openxmlformats.org/drawingml/2006/lockedCanvas"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5</a:t>
                </a:r>
              </a:p>
            </p:txBody>
          </p:sp>
        </p:grpSp>
        <p:grpSp>
          <p:nvGrpSpPr>
            <p:cNvPr id="37" name="Group 36">
              <a:extLst>
                <a:ext uri="{FF2B5EF4-FFF2-40B4-BE49-F238E27FC236}">
                  <a16:creationId xmlns="" xmlns:a16="http://schemas.microsoft.com/office/drawing/2014/main" xmlns:lc="http://schemas.openxmlformats.org/drawingml/2006/lockedCanvas"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 xmlns:a16="http://schemas.microsoft.com/office/drawing/2014/main" xmlns:lc="http://schemas.openxmlformats.org/drawingml/2006/lockedCanvas"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9" name="Oval 38">
                <a:extLst>
                  <a:ext uri="{FF2B5EF4-FFF2-40B4-BE49-F238E27FC236}">
                    <a16:creationId xmlns="" xmlns:a16="http://schemas.microsoft.com/office/drawing/2014/main" xmlns:lc="http://schemas.openxmlformats.org/drawingml/2006/lockedCanvas"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0" name="Oval 39">
                <a:extLst>
                  <a:ext uri="{FF2B5EF4-FFF2-40B4-BE49-F238E27FC236}">
                    <a16:creationId xmlns="" xmlns:a16="http://schemas.microsoft.com/office/drawing/2014/main" xmlns:lc="http://schemas.openxmlformats.org/drawingml/2006/lockedCanvas"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7</a:t>
                </a:r>
              </a:p>
            </p:txBody>
          </p:sp>
        </p:grpSp>
        <p:grpSp>
          <p:nvGrpSpPr>
            <p:cNvPr id="41" name="Group 40">
              <a:extLst>
                <a:ext uri="{FF2B5EF4-FFF2-40B4-BE49-F238E27FC236}">
                  <a16:creationId xmlns="" xmlns:a16="http://schemas.microsoft.com/office/drawing/2014/main" xmlns:lc="http://schemas.openxmlformats.org/drawingml/2006/lockedCanvas"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 xmlns:a16="http://schemas.microsoft.com/office/drawing/2014/main" xmlns:lc="http://schemas.openxmlformats.org/drawingml/2006/lockedCanva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3" name="Oval 42">
                <a:extLst>
                  <a:ext uri="{FF2B5EF4-FFF2-40B4-BE49-F238E27FC236}">
                    <a16:creationId xmlns="" xmlns:a16="http://schemas.microsoft.com/office/drawing/2014/main" xmlns:lc="http://schemas.openxmlformats.org/drawingml/2006/lockedCanva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5" name="Oval 44">
                <a:extLst>
                  <a:ext uri="{FF2B5EF4-FFF2-40B4-BE49-F238E27FC236}">
                    <a16:creationId xmlns="" xmlns:a16="http://schemas.microsoft.com/office/drawing/2014/main" xmlns:lc="http://schemas.openxmlformats.org/drawingml/2006/lockedCanva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8</a:t>
                </a:r>
              </a:p>
            </p:txBody>
          </p:sp>
        </p:grpSp>
        <p:grpSp>
          <p:nvGrpSpPr>
            <p:cNvPr id="46" name="Group 45">
              <a:extLst>
                <a:ext uri="{FF2B5EF4-FFF2-40B4-BE49-F238E27FC236}">
                  <a16:creationId xmlns="" xmlns:a16="http://schemas.microsoft.com/office/drawing/2014/main" xmlns:lc="http://schemas.openxmlformats.org/drawingml/2006/lockedCanvas"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 xmlns:a16="http://schemas.microsoft.com/office/drawing/2014/main" xmlns:lc="http://schemas.openxmlformats.org/drawingml/2006/lockedCanvas"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8" name="Oval 47">
                <a:extLst>
                  <a:ext uri="{FF2B5EF4-FFF2-40B4-BE49-F238E27FC236}">
                    <a16:creationId xmlns="" xmlns:a16="http://schemas.microsoft.com/office/drawing/2014/main" xmlns:lc="http://schemas.openxmlformats.org/drawingml/2006/lockedCanvas"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9" name="Oval 48">
                <a:extLst>
                  <a:ext uri="{FF2B5EF4-FFF2-40B4-BE49-F238E27FC236}">
                    <a16:creationId xmlns="" xmlns:a16="http://schemas.microsoft.com/office/drawing/2014/main" xmlns:lc="http://schemas.openxmlformats.org/drawingml/2006/lockedCanvas"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9</a:t>
                </a:r>
              </a:p>
            </p:txBody>
          </p:sp>
        </p:grpSp>
        <p:grpSp>
          <p:nvGrpSpPr>
            <p:cNvPr id="50" name="Group 49">
              <a:extLst>
                <a:ext uri="{FF2B5EF4-FFF2-40B4-BE49-F238E27FC236}">
                  <a16:creationId xmlns="" xmlns:a16="http://schemas.microsoft.com/office/drawing/2014/main" xmlns:lc="http://schemas.openxmlformats.org/drawingml/2006/lockedCanvas"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 xmlns:a16="http://schemas.microsoft.com/office/drawing/2014/main" xmlns:lc="http://schemas.openxmlformats.org/drawingml/2006/lockedCanvas"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52" name="Oval 51">
                <a:extLst>
                  <a:ext uri="{FF2B5EF4-FFF2-40B4-BE49-F238E27FC236}">
                    <a16:creationId xmlns="" xmlns:a16="http://schemas.microsoft.com/office/drawing/2014/main" xmlns:lc="http://schemas.openxmlformats.org/drawingml/2006/lockedCanvas"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53" name="Oval 52">
                <a:extLst>
                  <a:ext uri="{FF2B5EF4-FFF2-40B4-BE49-F238E27FC236}">
                    <a16:creationId xmlns="" xmlns:a16="http://schemas.microsoft.com/office/drawing/2014/main" xmlns:lc="http://schemas.openxmlformats.org/drawingml/2006/lockedCanvas"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bg1"/>
                    </a:solidFill>
                    <a:latin typeface="Arial" pitchFamily="34" charset="0"/>
                    <a:cs typeface="Arial" pitchFamily="34" charset="0"/>
                  </a:rPr>
                  <a:t>6</a:t>
                </a:r>
                <a:endParaRPr lang="en-IN" sz="2401" b="1" dirty="0">
                  <a:solidFill>
                    <a:schemeClr val="bg1"/>
                  </a:solidFill>
                  <a:latin typeface="Arial" pitchFamily="34" charset="0"/>
                  <a:cs typeface="Arial" pitchFamily="34" charset="0"/>
                </a:endParaRPr>
              </a:p>
            </p:txBody>
          </p:sp>
        </p:grpSp>
        <p:sp>
          <p:nvSpPr>
            <p:cNvPr id="54" name="TextBox 109">
              <a:extLst>
                <a:ext uri="{FF2B5EF4-FFF2-40B4-BE49-F238E27FC236}">
                  <a16:creationId xmlns="" xmlns:a16="http://schemas.microsoft.com/office/drawing/2014/main" xmlns:lc="http://schemas.openxmlformats.org/drawingml/2006/lockedCanvas" id="{AEE912D4-74E0-472B-8A83-5FB1204EC4A5}"/>
                </a:ext>
              </a:extLst>
            </p:cNvPr>
            <p:cNvSpPr txBox="1"/>
            <p:nvPr/>
          </p:nvSpPr>
          <p:spPr>
            <a:xfrm>
              <a:off x="4114801" y="4475580"/>
              <a:ext cx="1431814" cy="65810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solidFill>
                    <a:schemeClr val="bg1"/>
                  </a:solidFill>
                  <a:cs typeface="Arial" pitchFamily="34" charset="0"/>
                </a:rPr>
                <a:t>5. Create Service </a:t>
              </a:r>
              <a:r>
                <a:rPr lang="en-US" sz="1400" kern="0" dirty="0" smtClean="0">
                  <a:solidFill>
                    <a:schemeClr val="bg1"/>
                  </a:solidFill>
                  <a:cs typeface="Arial" pitchFamily="34" charset="0"/>
                </a:rPr>
                <a:t>Definition for </a:t>
              </a:r>
              <a:r>
                <a:rPr lang="en-US" sz="1400" kern="0" dirty="0">
                  <a:solidFill>
                    <a:schemeClr val="bg1"/>
                  </a:solidFill>
                  <a:cs typeface="Arial" pitchFamily="34" charset="0"/>
                </a:rPr>
                <a:t>Processor </a:t>
              </a:r>
              <a:r>
                <a:rPr lang="en-US" sz="1400" kern="0" dirty="0" smtClean="0">
                  <a:solidFill>
                    <a:schemeClr val="bg1"/>
                  </a:solidFill>
                  <a:cs typeface="Arial" pitchFamily="34" charset="0"/>
                </a:rPr>
                <a:t>App.</a:t>
              </a:r>
              <a:endParaRPr lang="en-US" sz="1400" kern="0" dirty="0">
                <a:solidFill>
                  <a:schemeClr val="bg1"/>
                </a:solidFill>
                <a:cs typeface="Arial" pitchFamily="34" charset="0"/>
              </a:endParaRPr>
            </a:p>
          </p:txBody>
        </p:sp>
        <p:sp>
          <p:nvSpPr>
            <p:cNvPr id="55" name="TextBox 112">
              <a:extLst>
                <a:ext uri="{FF2B5EF4-FFF2-40B4-BE49-F238E27FC236}">
                  <a16:creationId xmlns="" xmlns:a16="http://schemas.microsoft.com/office/drawing/2014/main" xmlns:lc="http://schemas.openxmlformats.org/drawingml/2006/lockedCanvas" id="{6110D398-FBED-4FE7-A848-2FB261577DAC}"/>
                </a:ext>
              </a:extLst>
            </p:cNvPr>
            <p:cNvSpPr txBox="1"/>
            <p:nvPr/>
          </p:nvSpPr>
          <p:spPr>
            <a:xfrm>
              <a:off x="5788875" y="4475580"/>
              <a:ext cx="1744941" cy="65810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7. Create Projection CDS on top of Basic View’s for Approver App. </a:t>
              </a:r>
              <a:endParaRPr lang="en-US" sz="1400" kern="0" dirty="0">
                <a:solidFill>
                  <a:schemeClr val="bg1"/>
                </a:solidFill>
                <a:cs typeface="Arial" pitchFamily="34" charset="0"/>
              </a:endParaRPr>
            </a:p>
          </p:txBody>
        </p:sp>
        <p:sp>
          <p:nvSpPr>
            <p:cNvPr id="56" name="TextBox 125">
              <a:extLst>
                <a:ext uri="{FF2B5EF4-FFF2-40B4-BE49-F238E27FC236}">
                  <a16:creationId xmlns="" xmlns:a16="http://schemas.microsoft.com/office/drawing/2014/main" xmlns:lc="http://schemas.openxmlformats.org/drawingml/2006/lockedCanvas" id="{D0CC0730-4E4E-438C-8BF1-1F093B1BF60F}"/>
                </a:ext>
              </a:extLst>
            </p:cNvPr>
            <p:cNvSpPr txBox="1"/>
            <p:nvPr/>
          </p:nvSpPr>
          <p:spPr>
            <a:xfrm>
              <a:off x="3075709" y="1504662"/>
              <a:ext cx="1427017" cy="850048"/>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solidFill>
                    <a:schemeClr val="bg1"/>
                  </a:solidFill>
                  <a:cs typeface="Arial" pitchFamily="34" charset="0"/>
                </a:rPr>
                <a:t>4. Imp Behavior Definition on top of Projection View’s of Processor App.</a:t>
              </a:r>
              <a:endParaRPr lang="en-US" sz="1400" kern="0" dirty="0">
                <a:solidFill>
                  <a:schemeClr val="bg1"/>
                </a:solidFill>
                <a:cs typeface="Arial" pitchFamily="34" charset="0"/>
              </a:endParaRPr>
            </a:p>
          </p:txBody>
        </p:sp>
        <p:sp>
          <p:nvSpPr>
            <p:cNvPr id="57" name="TextBox 129">
              <a:extLst>
                <a:ext uri="{FF2B5EF4-FFF2-40B4-BE49-F238E27FC236}">
                  <a16:creationId xmlns="" xmlns:a16="http://schemas.microsoft.com/office/drawing/2014/main" xmlns:lc="http://schemas.openxmlformats.org/drawingml/2006/lockedCanvas" id="{BED3F8FD-E842-4543-86BC-1ED196BEEAEA}"/>
                </a:ext>
              </a:extLst>
            </p:cNvPr>
            <p:cNvSpPr txBox="1"/>
            <p:nvPr/>
          </p:nvSpPr>
          <p:spPr>
            <a:xfrm>
              <a:off x="4839707" y="1696608"/>
              <a:ext cx="1529099" cy="658103"/>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solidFill>
                    <a:schemeClr val="bg1"/>
                  </a:solidFill>
                  <a:cs typeface="Arial" pitchFamily="34" charset="0"/>
                </a:rPr>
                <a:t>6. Create Service Binding on top of Service </a:t>
              </a:r>
              <a:r>
                <a:rPr lang="en-US" sz="1400" kern="0" dirty="0" smtClean="0">
                  <a:solidFill>
                    <a:schemeClr val="bg1"/>
                  </a:solidFill>
                  <a:cs typeface="Arial" pitchFamily="34" charset="0"/>
                </a:rPr>
                <a:t>Definition. </a:t>
              </a:r>
              <a:endParaRPr lang="en-US" sz="1400" kern="0" dirty="0">
                <a:solidFill>
                  <a:schemeClr val="bg1"/>
                </a:solidFill>
                <a:cs typeface="Arial" pitchFamily="34" charset="0"/>
              </a:endParaRPr>
            </a:p>
          </p:txBody>
        </p:sp>
        <p:grpSp>
          <p:nvGrpSpPr>
            <p:cNvPr id="58" name="Group 57">
              <a:extLst>
                <a:ext uri="{FF2B5EF4-FFF2-40B4-BE49-F238E27FC236}">
                  <a16:creationId xmlns="" xmlns:a16="http://schemas.microsoft.com/office/drawing/2014/main" xmlns:lc="http://schemas.openxmlformats.org/drawingml/2006/lockedCanvas"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 xmlns:a16="http://schemas.microsoft.com/office/drawing/2014/main" xmlns:lc="http://schemas.openxmlformats.org/drawingml/2006/lockedCanvas"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60" name="Group 59">
                <a:extLst>
                  <a:ext uri="{FF2B5EF4-FFF2-40B4-BE49-F238E27FC236}">
                    <a16:creationId xmlns="" xmlns:a16="http://schemas.microsoft.com/office/drawing/2014/main" xmlns:lc="http://schemas.openxmlformats.org/drawingml/2006/lockedCanvas"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 xmlns:a16="http://schemas.microsoft.com/office/drawing/2014/main" xmlns:lc="http://schemas.openxmlformats.org/drawingml/2006/lockedCanvas"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2" name="Oval 61">
                  <a:extLst>
                    <a:ext uri="{FF2B5EF4-FFF2-40B4-BE49-F238E27FC236}">
                      <a16:creationId xmlns="" xmlns:a16="http://schemas.microsoft.com/office/drawing/2014/main" xmlns:lc="http://schemas.openxmlformats.org/drawingml/2006/lockedCanvas"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3" name="Freeform: Shape 143">
                  <a:extLst>
                    <a:ext uri="{FF2B5EF4-FFF2-40B4-BE49-F238E27FC236}">
                      <a16:creationId xmlns="" xmlns:a16="http://schemas.microsoft.com/office/drawing/2014/main" xmlns:lc="http://schemas.openxmlformats.org/drawingml/2006/lockedCanvas"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64" name="Group 63">
              <a:extLst>
                <a:ext uri="{FF2B5EF4-FFF2-40B4-BE49-F238E27FC236}">
                  <a16:creationId xmlns="" xmlns:a16="http://schemas.microsoft.com/office/drawing/2014/main" xmlns:lc="http://schemas.openxmlformats.org/drawingml/2006/lockedCanvas"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 xmlns:a16="http://schemas.microsoft.com/office/drawing/2014/main" xmlns:lc="http://schemas.openxmlformats.org/drawingml/2006/lockedCanvas"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66" name="Group 65">
                <a:extLst>
                  <a:ext uri="{FF2B5EF4-FFF2-40B4-BE49-F238E27FC236}">
                    <a16:creationId xmlns="" xmlns:a16="http://schemas.microsoft.com/office/drawing/2014/main" xmlns:lc="http://schemas.openxmlformats.org/drawingml/2006/lockedCanvas"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 xmlns:a16="http://schemas.microsoft.com/office/drawing/2014/main" xmlns:lc="http://schemas.openxmlformats.org/drawingml/2006/lockedCanvas"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8" name="Oval 67">
                  <a:extLst>
                    <a:ext uri="{FF2B5EF4-FFF2-40B4-BE49-F238E27FC236}">
                      <a16:creationId xmlns="" xmlns:a16="http://schemas.microsoft.com/office/drawing/2014/main" xmlns:lc="http://schemas.openxmlformats.org/drawingml/2006/lockedCanvas"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9" name="Freeform: Shape 149">
                  <a:extLst>
                    <a:ext uri="{FF2B5EF4-FFF2-40B4-BE49-F238E27FC236}">
                      <a16:creationId xmlns="" xmlns:a16="http://schemas.microsoft.com/office/drawing/2014/main" xmlns:lc="http://schemas.openxmlformats.org/drawingml/2006/lockedCanvas"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70" name="Group 69">
              <a:extLst>
                <a:ext uri="{FF2B5EF4-FFF2-40B4-BE49-F238E27FC236}">
                  <a16:creationId xmlns="" xmlns:a16="http://schemas.microsoft.com/office/drawing/2014/main" xmlns:lc="http://schemas.openxmlformats.org/drawingml/2006/lockedCanvas"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 xmlns:a16="http://schemas.microsoft.com/office/drawing/2014/main" xmlns:lc="http://schemas.openxmlformats.org/drawingml/2006/lockedCanvas"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bg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72" name="Group 71">
                <a:extLst>
                  <a:ext uri="{FF2B5EF4-FFF2-40B4-BE49-F238E27FC236}">
                    <a16:creationId xmlns="" xmlns:a16="http://schemas.microsoft.com/office/drawing/2014/main" xmlns:lc="http://schemas.openxmlformats.org/drawingml/2006/lockedCanvas"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 xmlns:a16="http://schemas.microsoft.com/office/drawing/2014/main" xmlns:lc="http://schemas.openxmlformats.org/drawingml/2006/lockedCanvas"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74" name="Oval 73">
                  <a:extLst>
                    <a:ext uri="{FF2B5EF4-FFF2-40B4-BE49-F238E27FC236}">
                      <a16:creationId xmlns="" xmlns:a16="http://schemas.microsoft.com/office/drawing/2014/main" xmlns:lc="http://schemas.openxmlformats.org/drawingml/2006/lockedCanvas"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75" name="Freeform: Shape 155">
                  <a:extLst>
                    <a:ext uri="{FF2B5EF4-FFF2-40B4-BE49-F238E27FC236}">
                      <a16:creationId xmlns="" xmlns:a16="http://schemas.microsoft.com/office/drawing/2014/main" xmlns:lc="http://schemas.openxmlformats.org/drawingml/2006/lockedCanvas"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76" name="Group 75">
              <a:extLst>
                <a:ext uri="{FF2B5EF4-FFF2-40B4-BE49-F238E27FC236}">
                  <a16:creationId xmlns="" xmlns:a16="http://schemas.microsoft.com/office/drawing/2014/main" xmlns:lc="http://schemas.openxmlformats.org/drawingml/2006/lockedCanvas"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 xmlns:a16="http://schemas.microsoft.com/office/drawing/2014/main" xmlns:lc="http://schemas.openxmlformats.org/drawingml/2006/lockedCanvas"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78" name="Group 77">
                <a:extLst>
                  <a:ext uri="{FF2B5EF4-FFF2-40B4-BE49-F238E27FC236}">
                    <a16:creationId xmlns="" xmlns:a16="http://schemas.microsoft.com/office/drawing/2014/main" xmlns:lc="http://schemas.openxmlformats.org/drawingml/2006/lockedCanvas"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 xmlns:a16="http://schemas.microsoft.com/office/drawing/2014/main" xmlns:lc="http://schemas.openxmlformats.org/drawingml/2006/lockedCanvas"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0" name="Oval 79">
                  <a:extLst>
                    <a:ext uri="{FF2B5EF4-FFF2-40B4-BE49-F238E27FC236}">
                      <a16:creationId xmlns="" xmlns:a16="http://schemas.microsoft.com/office/drawing/2014/main" xmlns:lc="http://schemas.openxmlformats.org/drawingml/2006/lockedCanvas"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1" name="Freeform: Shape 161">
                  <a:extLst>
                    <a:ext uri="{FF2B5EF4-FFF2-40B4-BE49-F238E27FC236}">
                      <a16:creationId xmlns="" xmlns:a16="http://schemas.microsoft.com/office/drawing/2014/main" xmlns:lc="http://schemas.openxmlformats.org/drawingml/2006/lockedCanvas"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82" name="Group 81">
              <a:extLst>
                <a:ext uri="{FF2B5EF4-FFF2-40B4-BE49-F238E27FC236}">
                  <a16:creationId xmlns="" xmlns:a16="http://schemas.microsoft.com/office/drawing/2014/main" xmlns:lc="http://schemas.openxmlformats.org/drawingml/2006/lockedCanvas"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 xmlns:a16="http://schemas.microsoft.com/office/drawing/2014/main" xmlns:lc="http://schemas.openxmlformats.org/drawingml/2006/lockedCanvas"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84" name="Group 83">
                <a:extLst>
                  <a:ext uri="{FF2B5EF4-FFF2-40B4-BE49-F238E27FC236}">
                    <a16:creationId xmlns="" xmlns:a16="http://schemas.microsoft.com/office/drawing/2014/main" xmlns:lc="http://schemas.openxmlformats.org/drawingml/2006/lockedCanvas"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 xmlns:a16="http://schemas.microsoft.com/office/drawing/2014/main" xmlns:lc="http://schemas.openxmlformats.org/drawingml/2006/lockedCanvas"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6" name="Oval 85">
                  <a:extLst>
                    <a:ext uri="{FF2B5EF4-FFF2-40B4-BE49-F238E27FC236}">
                      <a16:creationId xmlns="" xmlns:a16="http://schemas.microsoft.com/office/drawing/2014/main" xmlns:lc="http://schemas.openxmlformats.org/drawingml/2006/lockedCanvas"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8" name="Freeform: Shape 167">
                  <a:extLst>
                    <a:ext uri="{FF2B5EF4-FFF2-40B4-BE49-F238E27FC236}">
                      <a16:creationId xmlns="" xmlns:a16="http://schemas.microsoft.com/office/drawing/2014/main" xmlns:lc="http://schemas.openxmlformats.org/drawingml/2006/lockedCanvas"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89" name="Group 88">
              <a:extLst>
                <a:ext uri="{FF2B5EF4-FFF2-40B4-BE49-F238E27FC236}">
                  <a16:creationId xmlns="" xmlns:a16="http://schemas.microsoft.com/office/drawing/2014/main" xmlns:lc="http://schemas.openxmlformats.org/drawingml/2006/lockedCanvas"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 xmlns:a16="http://schemas.microsoft.com/office/drawing/2014/main" xmlns:lc="http://schemas.openxmlformats.org/drawingml/2006/lockedCanvas"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91" name="Group 90">
                <a:extLst>
                  <a:ext uri="{FF2B5EF4-FFF2-40B4-BE49-F238E27FC236}">
                    <a16:creationId xmlns="" xmlns:a16="http://schemas.microsoft.com/office/drawing/2014/main" xmlns:lc="http://schemas.openxmlformats.org/drawingml/2006/lockedCanvas"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 xmlns:a16="http://schemas.microsoft.com/office/drawing/2014/main" xmlns:lc="http://schemas.openxmlformats.org/drawingml/2006/lockedCanvas"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94" name="Oval 93">
                  <a:extLst>
                    <a:ext uri="{FF2B5EF4-FFF2-40B4-BE49-F238E27FC236}">
                      <a16:creationId xmlns="" xmlns:a16="http://schemas.microsoft.com/office/drawing/2014/main" xmlns:lc="http://schemas.openxmlformats.org/drawingml/2006/lockedCanvas"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95" name="Freeform: Shape 173">
                  <a:extLst>
                    <a:ext uri="{FF2B5EF4-FFF2-40B4-BE49-F238E27FC236}">
                      <a16:creationId xmlns="" xmlns:a16="http://schemas.microsoft.com/office/drawing/2014/main" xmlns:lc="http://schemas.openxmlformats.org/drawingml/2006/lockedCanvas"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96" name="Group 95">
              <a:extLst>
                <a:ext uri="{FF2B5EF4-FFF2-40B4-BE49-F238E27FC236}">
                  <a16:creationId xmlns="" xmlns:a16="http://schemas.microsoft.com/office/drawing/2014/main" xmlns:lc="http://schemas.openxmlformats.org/drawingml/2006/lockedCanvas"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 xmlns:a16="http://schemas.microsoft.com/office/drawing/2014/main" xmlns:lc="http://schemas.openxmlformats.org/drawingml/2006/lockedCanvas"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98" name="Group 97">
                <a:extLst>
                  <a:ext uri="{FF2B5EF4-FFF2-40B4-BE49-F238E27FC236}">
                    <a16:creationId xmlns="" xmlns:a16="http://schemas.microsoft.com/office/drawing/2014/main" xmlns:lc="http://schemas.openxmlformats.org/drawingml/2006/lockedCanvas"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 xmlns:a16="http://schemas.microsoft.com/office/drawing/2014/main" xmlns:lc="http://schemas.openxmlformats.org/drawingml/2006/lockedCanvas"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0" name="Oval 99">
                  <a:extLst>
                    <a:ext uri="{FF2B5EF4-FFF2-40B4-BE49-F238E27FC236}">
                      <a16:creationId xmlns="" xmlns:a16="http://schemas.microsoft.com/office/drawing/2014/main" xmlns:lc="http://schemas.openxmlformats.org/drawingml/2006/lockedCanvas"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1" name="Freeform: Shape 179">
                  <a:extLst>
                    <a:ext uri="{FF2B5EF4-FFF2-40B4-BE49-F238E27FC236}">
                      <a16:creationId xmlns="" xmlns:a16="http://schemas.microsoft.com/office/drawing/2014/main" xmlns:lc="http://schemas.openxmlformats.org/drawingml/2006/lockedCanvas"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102" name="Group 101">
              <a:extLst>
                <a:ext uri="{FF2B5EF4-FFF2-40B4-BE49-F238E27FC236}">
                  <a16:creationId xmlns="" xmlns:a16="http://schemas.microsoft.com/office/drawing/2014/main" xmlns:lc="http://schemas.openxmlformats.org/drawingml/2006/lockedCanvas"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 xmlns:a16="http://schemas.microsoft.com/office/drawing/2014/main" xmlns:lc="http://schemas.openxmlformats.org/drawingml/2006/lockedCanvas"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04" name="Group 103">
                <a:extLst>
                  <a:ext uri="{FF2B5EF4-FFF2-40B4-BE49-F238E27FC236}">
                    <a16:creationId xmlns="" xmlns:a16="http://schemas.microsoft.com/office/drawing/2014/main" xmlns:lc="http://schemas.openxmlformats.org/drawingml/2006/lockedCanvas"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 xmlns:a16="http://schemas.microsoft.com/office/drawing/2014/main" xmlns:lc="http://schemas.openxmlformats.org/drawingml/2006/lockedCanvas"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6" name="Oval 105">
                  <a:extLst>
                    <a:ext uri="{FF2B5EF4-FFF2-40B4-BE49-F238E27FC236}">
                      <a16:creationId xmlns="" xmlns:a16="http://schemas.microsoft.com/office/drawing/2014/main" xmlns:lc="http://schemas.openxmlformats.org/drawingml/2006/lockedCanvas"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7" name="Freeform: Shape 185">
                  <a:extLst>
                    <a:ext uri="{FF2B5EF4-FFF2-40B4-BE49-F238E27FC236}">
                      <a16:creationId xmlns="" xmlns:a16="http://schemas.microsoft.com/office/drawing/2014/main" xmlns:lc="http://schemas.openxmlformats.org/drawingml/2006/lockedCanvas"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sp>
          <p:nvSpPr>
            <p:cNvPr id="108" name="TextBox 186">
              <a:extLst>
                <a:ext uri="{FF2B5EF4-FFF2-40B4-BE49-F238E27FC236}">
                  <a16:creationId xmlns="" xmlns:a16="http://schemas.microsoft.com/office/drawing/2014/main" xmlns:lc="http://schemas.openxmlformats.org/drawingml/2006/lockedCanvas" id="{B4020C96-DCDC-4B12-8888-3A35D1609CCC}"/>
                </a:ext>
              </a:extLst>
            </p:cNvPr>
            <p:cNvSpPr txBox="1"/>
            <p:nvPr/>
          </p:nvSpPr>
          <p:spPr>
            <a:xfrm>
              <a:off x="6689403" y="1504662"/>
              <a:ext cx="1501047" cy="850048"/>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solidFill>
                    <a:schemeClr val="bg1"/>
                  </a:solidFill>
                  <a:cs typeface="Arial" pitchFamily="34" charset="0"/>
                </a:rPr>
                <a:t>7. </a:t>
              </a:r>
              <a:r>
                <a:rPr lang="en-US" sz="1400" kern="0" dirty="0">
                  <a:solidFill>
                    <a:schemeClr val="bg1"/>
                  </a:solidFill>
                  <a:cs typeface="Arial" pitchFamily="34" charset="0"/>
                </a:rPr>
                <a:t>Imp Behavior Definition on top of Projection View’s of </a:t>
              </a:r>
              <a:r>
                <a:rPr lang="en-US" sz="1400" kern="0" dirty="0" smtClean="0">
                  <a:solidFill>
                    <a:schemeClr val="bg1"/>
                  </a:solidFill>
                  <a:cs typeface="Arial" pitchFamily="34" charset="0"/>
                </a:rPr>
                <a:t>Approver </a:t>
              </a:r>
              <a:r>
                <a:rPr lang="en-US" sz="1400" kern="0" dirty="0">
                  <a:solidFill>
                    <a:schemeClr val="bg1"/>
                  </a:solidFill>
                  <a:cs typeface="Arial" pitchFamily="34" charset="0"/>
                </a:rPr>
                <a:t>App</a:t>
              </a:r>
              <a:r>
                <a:rPr lang="en-US" sz="1050" kern="0" dirty="0">
                  <a:solidFill>
                    <a:schemeClr val="bg1"/>
                  </a:solidFill>
                  <a:cs typeface="Arial" pitchFamily="34" charset="0"/>
                </a:rPr>
                <a:t>.</a:t>
              </a:r>
            </a:p>
          </p:txBody>
        </p:sp>
        <p:grpSp>
          <p:nvGrpSpPr>
            <p:cNvPr id="109" name="Group 108">
              <a:extLst>
                <a:ext uri="{FF2B5EF4-FFF2-40B4-BE49-F238E27FC236}">
                  <a16:creationId xmlns="" xmlns:a16="http://schemas.microsoft.com/office/drawing/2014/main" xmlns:lc="http://schemas.openxmlformats.org/drawingml/2006/lockedCanvas"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 xmlns:a16="http://schemas.microsoft.com/office/drawing/2014/main" xmlns:lc="http://schemas.openxmlformats.org/drawingml/2006/lockedCanva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11" name="Group 110">
                <a:extLst>
                  <a:ext uri="{FF2B5EF4-FFF2-40B4-BE49-F238E27FC236}">
                    <a16:creationId xmlns="" xmlns:a16="http://schemas.microsoft.com/office/drawing/2014/main" xmlns:lc="http://schemas.openxmlformats.org/drawingml/2006/lockedCanvas"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 xmlns:a16="http://schemas.microsoft.com/office/drawing/2014/main" xmlns:lc="http://schemas.openxmlformats.org/drawingml/2006/lockedCanva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13" name="Oval 112">
                  <a:extLst>
                    <a:ext uri="{FF2B5EF4-FFF2-40B4-BE49-F238E27FC236}">
                      <a16:creationId xmlns="" xmlns:a16="http://schemas.microsoft.com/office/drawing/2014/main" xmlns:lc="http://schemas.openxmlformats.org/drawingml/2006/lockedCanva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14" name="Freeform: Shape 192">
                  <a:extLst>
                    <a:ext uri="{FF2B5EF4-FFF2-40B4-BE49-F238E27FC236}">
                      <a16:creationId xmlns="" xmlns:a16="http://schemas.microsoft.com/office/drawing/2014/main" xmlns:lc="http://schemas.openxmlformats.org/drawingml/2006/lockedCanva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sp>
          <p:nvSpPr>
            <p:cNvPr id="115" name="TextBox 193">
              <a:extLst>
                <a:ext uri="{FF2B5EF4-FFF2-40B4-BE49-F238E27FC236}">
                  <a16:creationId xmlns="" xmlns:a16="http://schemas.microsoft.com/office/drawing/2014/main" xmlns:lc="http://schemas.openxmlformats.org/drawingml/2006/lockedCanvas" id="{5545AF5F-394A-4172-8DA2-9C58B67BCFD2}"/>
                </a:ext>
              </a:extLst>
            </p:cNvPr>
            <p:cNvSpPr txBox="1"/>
            <p:nvPr/>
          </p:nvSpPr>
          <p:spPr>
            <a:xfrm>
              <a:off x="562007" y="4475580"/>
              <a:ext cx="1273923" cy="85004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1. Create Basic CDS View’s</a:t>
              </a:r>
            </a:p>
            <a:p>
              <a:pPr algn="just"/>
              <a:r>
                <a:rPr lang="en-US" sz="1400" kern="0" dirty="0" smtClean="0">
                  <a:solidFill>
                    <a:schemeClr val="bg1"/>
                  </a:solidFill>
                  <a:cs typeface="Arial" pitchFamily="34" charset="0"/>
                </a:rPr>
                <a:t>For Travel &amp; Booking.</a:t>
              </a:r>
              <a:endParaRPr lang="en-US" sz="1400" kern="0" dirty="0">
                <a:solidFill>
                  <a:schemeClr val="bg1"/>
                </a:solidFill>
                <a:cs typeface="Arial" pitchFamily="34" charset="0"/>
              </a:endParaRPr>
            </a:p>
          </p:txBody>
        </p:sp>
        <p:sp>
          <p:nvSpPr>
            <p:cNvPr id="116" name="TextBox 195">
              <a:extLst>
                <a:ext uri="{FF2B5EF4-FFF2-40B4-BE49-F238E27FC236}">
                  <a16:creationId xmlns="" xmlns:a16="http://schemas.microsoft.com/office/drawing/2014/main" xmlns:lc="http://schemas.openxmlformats.org/drawingml/2006/lockedCanvas" id="{1026D3B6-4971-49D6-9E6C-EB3294D5CBD5}"/>
                </a:ext>
              </a:extLst>
            </p:cNvPr>
            <p:cNvSpPr txBox="1"/>
            <p:nvPr/>
          </p:nvSpPr>
          <p:spPr>
            <a:xfrm>
              <a:off x="1316182" y="1696608"/>
              <a:ext cx="1336848" cy="658103"/>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2. Imp Behavior Definition on Travel.</a:t>
              </a:r>
              <a:endParaRPr lang="en-US" sz="1400" kern="0" dirty="0">
                <a:solidFill>
                  <a:schemeClr val="bg1"/>
                </a:solidFill>
                <a:cs typeface="Arial" pitchFamily="34" charset="0"/>
              </a:endParaRPr>
            </a:p>
          </p:txBody>
        </p:sp>
        <p:sp>
          <p:nvSpPr>
            <p:cNvPr id="117" name="TextBox 196">
              <a:extLst>
                <a:ext uri="{FF2B5EF4-FFF2-40B4-BE49-F238E27FC236}">
                  <a16:creationId xmlns="" xmlns:a16="http://schemas.microsoft.com/office/drawing/2014/main" xmlns:lc="http://schemas.openxmlformats.org/drawingml/2006/lockedCanvas" id="{7496B7D1-245A-4A53-8E0D-099C072DAD34}"/>
                </a:ext>
              </a:extLst>
            </p:cNvPr>
            <p:cNvSpPr txBox="1"/>
            <p:nvPr/>
          </p:nvSpPr>
          <p:spPr>
            <a:xfrm>
              <a:off x="2230582" y="4475580"/>
              <a:ext cx="1662545" cy="85004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3. Create Projection CDS on top of Basic View’s for Processor App.</a:t>
              </a:r>
              <a:endParaRPr lang="en-US" sz="1400" kern="0" dirty="0">
                <a:solidFill>
                  <a:schemeClr val="bg1"/>
                </a:solidFill>
                <a:cs typeface="Arial" pitchFamily="34" charset="0"/>
              </a:endParaRPr>
            </a:p>
          </p:txBody>
        </p:sp>
        <p:sp>
          <p:nvSpPr>
            <p:cNvPr id="118" name="Freeform: Shape 20">
              <a:extLst>
                <a:ext uri="{FF2B5EF4-FFF2-40B4-BE49-F238E27FC236}">
                  <a16:creationId xmlns="" xmlns:a16="http://schemas.microsoft.com/office/drawing/2014/main" xmlns:lc="http://schemas.openxmlformats.org/drawingml/2006/lockedCanvas"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19" name="Group 118">
              <a:extLst>
                <a:ext uri="{FF2B5EF4-FFF2-40B4-BE49-F238E27FC236}">
                  <a16:creationId xmlns="" xmlns:a16="http://schemas.microsoft.com/office/drawing/2014/main" xmlns:lc="http://schemas.openxmlformats.org/drawingml/2006/lockedCanvas"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 xmlns:a16="http://schemas.microsoft.com/office/drawing/2014/main" xmlns:lc="http://schemas.openxmlformats.org/drawingml/2006/lockedCanva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121" name="Oval 120">
                <a:extLst>
                  <a:ext uri="{FF2B5EF4-FFF2-40B4-BE49-F238E27FC236}">
                    <a16:creationId xmlns="" xmlns:a16="http://schemas.microsoft.com/office/drawing/2014/main" xmlns:lc="http://schemas.openxmlformats.org/drawingml/2006/lockedCanva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122" name="Oval 121">
                <a:extLst>
                  <a:ext uri="{FF2B5EF4-FFF2-40B4-BE49-F238E27FC236}">
                    <a16:creationId xmlns="" xmlns:a16="http://schemas.microsoft.com/office/drawing/2014/main" xmlns:lc="http://schemas.openxmlformats.org/drawingml/2006/lockedCanva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smtClean="0">
                    <a:solidFill>
                      <a:schemeClr val="bg1"/>
                    </a:solidFill>
                    <a:latin typeface="Arial" pitchFamily="34" charset="0"/>
                    <a:cs typeface="Arial" pitchFamily="34" charset="0"/>
                  </a:rPr>
                  <a:t>10</a:t>
                </a:r>
                <a:endParaRPr lang="en-IN" sz="2401" b="1" dirty="0">
                  <a:solidFill>
                    <a:schemeClr val="bg1"/>
                  </a:solidFill>
                  <a:latin typeface="Arial" pitchFamily="34" charset="0"/>
                  <a:cs typeface="Arial" pitchFamily="34" charset="0"/>
                </a:endParaRPr>
              </a:p>
            </p:txBody>
          </p:sp>
        </p:grpSp>
        <p:grpSp>
          <p:nvGrpSpPr>
            <p:cNvPr id="123" name="Group 122">
              <a:extLst>
                <a:ext uri="{FF2B5EF4-FFF2-40B4-BE49-F238E27FC236}">
                  <a16:creationId xmlns="" xmlns:a16="http://schemas.microsoft.com/office/drawing/2014/main" xmlns:lc="http://schemas.openxmlformats.org/drawingml/2006/lockedCanvas"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 xmlns:a16="http://schemas.microsoft.com/office/drawing/2014/main" xmlns:lc="http://schemas.openxmlformats.org/drawingml/2006/lockedCanva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25" name="Group 124">
                <a:extLst>
                  <a:ext uri="{FF2B5EF4-FFF2-40B4-BE49-F238E27FC236}">
                    <a16:creationId xmlns="" xmlns:a16="http://schemas.microsoft.com/office/drawing/2014/main" xmlns:lc="http://schemas.openxmlformats.org/drawingml/2006/lockedCanvas"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 xmlns:a16="http://schemas.microsoft.com/office/drawing/2014/main" xmlns:lc="http://schemas.openxmlformats.org/drawingml/2006/lockedCanva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27" name="Oval 126">
                  <a:extLst>
                    <a:ext uri="{FF2B5EF4-FFF2-40B4-BE49-F238E27FC236}">
                      <a16:creationId xmlns="" xmlns:a16="http://schemas.microsoft.com/office/drawing/2014/main" xmlns:lc="http://schemas.openxmlformats.org/drawingml/2006/lockedCanva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28" name="Freeform: Shape 192">
                  <a:extLst>
                    <a:ext uri="{FF2B5EF4-FFF2-40B4-BE49-F238E27FC236}">
                      <a16:creationId xmlns="" xmlns:a16="http://schemas.microsoft.com/office/drawing/2014/main" xmlns:lc="http://schemas.openxmlformats.org/drawingml/2006/lockedCanva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sp>
          <p:nvSpPr>
            <p:cNvPr id="129" name="TextBox 129">
              <a:extLst>
                <a:ext uri="{FF2B5EF4-FFF2-40B4-BE49-F238E27FC236}">
                  <a16:creationId xmlns="" xmlns:a16="http://schemas.microsoft.com/office/drawing/2014/main" xmlns:lc="http://schemas.openxmlformats.org/drawingml/2006/lockedCanvas" id="{BED3F8FD-E842-4543-86BC-1ED196BEEAEA}"/>
                </a:ext>
              </a:extLst>
            </p:cNvPr>
            <p:cNvSpPr txBox="1"/>
            <p:nvPr/>
          </p:nvSpPr>
          <p:spPr>
            <a:xfrm>
              <a:off x="8572255" y="1696604"/>
              <a:ext cx="1544259" cy="65810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10. </a:t>
              </a:r>
              <a:r>
                <a:rPr lang="en-US" sz="1400" kern="0" dirty="0">
                  <a:solidFill>
                    <a:schemeClr val="bg1"/>
                  </a:solidFill>
                  <a:cs typeface="Arial" pitchFamily="34" charset="0"/>
                </a:rPr>
                <a:t>Create Service Binding on top of Service Definition </a:t>
              </a:r>
              <a:r>
                <a:rPr lang="en-US" sz="1400" kern="0" dirty="0" smtClean="0">
                  <a:solidFill>
                    <a:schemeClr val="bg1"/>
                  </a:solidFill>
                  <a:cs typeface="Arial" pitchFamily="34" charset="0"/>
                </a:rPr>
                <a:t>.</a:t>
              </a:r>
              <a:endParaRPr lang="en-US" sz="1400" kern="0" dirty="0">
                <a:solidFill>
                  <a:schemeClr val="bg1"/>
                </a:solidFill>
                <a:cs typeface="Arial" pitchFamily="34" charset="0"/>
              </a:endParaRPr>
            </a:p>
          </p:txBody>
        </p:sp>
        <p:sp>
          <p:nvSpPr>
            <p:cNvPr id="130" name="TextBox 109">
              <a:extLst>
                <a:ext uri="{FF2B5EF4-FFF2-40B4-BE49-F238E27FC236}">
                  <a16:creationId xmlns="" xmlns:a16="http://schemas.microsoft.com/office/drawing/2014/main" xmlns:lc="http://schemas.openxmlformats.org/drawingml/2006/lockedCanvas" id="{AEE912D4-74E0-472B-8A83-5FB1204EC4A5}"/>
                </a:ext>
              </a:extLst>
            </p:cNvPr>
            <p:cNvSpPr txBox="1"/>
            <p:nvPr/>
          </p:nvSpPr>
          <p:spPr>
            <a:xfrm>
              <a:off x="7952513" y="4475575"/>
              <a:ext cx="1431814" cy="65810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9. </a:t>
              </a:r>
              <a:r>
                <a:rPr lang="en-US" sz="1400" kern="0" dirty="0">
                  <a:solidFill>
                    <a:schemeClr val="bg1"/>
                  </a:solidFill>
                  <a:cs typeface="Arial" pitchFamily="34" charset="0"/>
                </a:rPr>
                <a:t>Create Service </a:t>
              </a:r>
              <a:r>
                <a:rPr lang="en-US" sz="1400" kern="0" dirty="0" smtClean="0">
                  <a:solidFill>
                    <a:schemeClr val="bg1"/>
                  </a:solidFill>
                  <a:cs typeface="Arial" pitchFamily="34" charset="0"/>
                </a:rPr>
                <a:t>Definition for Approver App.</a:t>
              </a:r>
              <a:endParaRPr lang="en-US" sz="1400" kern="0" dirty="0">
                <a:solidFill>
                  <a:schemeClr val="bg1"/>
                </a:solidFill>
                <a:cs typeface="Arial" pitchFamily="34" charset="0"/>
              </a:endParaRPr>
            </a:p>
          </p:txBody>
        </p:sp>
      </p:grpSp>
    </p:spTree>
    <p:extLst>
      <p:ext uri="{BB962C8B-B14F-4D97-AF65-F5344CB8AC3E}">
        <p14:creationId xmlns:p14="http://schemas.microsoft.com/office/powerpoint/2010/main" val="336538696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Create Base CDS View</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412776"/>
            <a:ext cx="4876190" cy="5104762"/>
          </a:xfrm>
          <a:prstGeom prst="rect">
            <a:avLst/>
          </a:prstGeom>
        </p:spPr>
      </p:pic>
      <p:pic>
        <p:nvPicPr>
          <p:cNvPr id="3" name="Picture 2"/>
          <p:cNvPicPr>
            <a:picLocks noChangeAspect="1"/>
          </p:cNvPicPr>
          <p:nvPr/>
        </p:nvPicPr>
        <p:blipFill>
          <a:blip r:embed="rId4"/>
          <a:stretch>
            <a:fillRect/>
          </a:stretch>
        </p:blipFill>
        <p:spPr>
          <a:xfrm>
            <a:off x="6588696" y="1412776"/>
            <a:ext cx="4546276" cy="5104762"/>
          </a:xfrm>
          <a:prstGeom prst="rect">
            <a:avLst/>
          </a:prstGeom>
        </p:spPr>
      </p:pic>
      <p:cxnSp>
        <p:nvCxnSpPr>
          <p:cNvPr id="5" name="Straight Connector 4"/>
          <p:cNvCxnSpPr/>
          <p:nvPr/>
        </p:nvCxnSpPr>
        <p:spPr>
          <a:xfrm>
            <a:off x="6094412" y="1052736"/>
            <a:ext cx="24680" cy="56692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70630" y="923710"/>
            <a:ext cx="2392001" cy="461665"/>
          </a:xfrm>
          <a:prstGeom prst="rect">
            <a:avLst/>
          </a:prstGeom>
        </p:spPr>
        <p:txBody>
          <a:bodyPr wrap="none">
            <a:spAutoFit/>
          </a:bodyPr>
          <a:lstStyle/>
          <a:p>
            <a:pPr algn="just"/>
            <a:r>
              <a:rPr lang="en-US" kern="0" dirty="0" smtClean="0">
                <a:solidFill>
                  <a:schemeClr val="bg1"/>
                </a:solidFill>
                <a:cs typeface="Arial" pitchFamily="34" charset="0"/>
                <a:hlinkClick r:id="rId5"/>
              </a:rPr>
              <a:t>ZI_TRAVEL_M_00</a:t>
            </a:r>
            <a:endParaRPr lang="en-US" kern="0" dirty="0">
              <a:solidFill>
                <a:schemeClr val="bg1"/>
              </a:solidFill>
              <a:cs typeface="Arial" pitchFamily="34" charset="0"/>
            </a:endParaRPr>
          </a:p>
        </p:txBody>
      </p:sp>
      <p:sp>
        <p:nvSpPr>
          <p:cNvPr id="12" name="Rectangle 11"/>
          <p:cNvSpPr/>
          <p:nvPr/>
        </p:nvSpPr>
        <p:spPr>
          <a:xfrm>
            <a:off x="6617488" y="908720"/>
            <a:ext cx="2645276" cy="461665"/>
          </a:xfrm>
          <a:prstGeom prst="rect">
            <a:avLst/>
          </a:prstGeom>
        </p:spPr>
        <p:txBody>
          <a:bodyPr wrap="none">
            <a:spAutoFit/>
          </a:bodyPr>
          <a:lstStyle/>
          <a:p>
            <a:pPr algn="just"/>
            <a:r>
              <a:rPr lang="en-US" kern="0" dirty="0" smtClean="0">
                <a:solidFill>
                  <a:schemeClr val="bg1"/>
                </a:solidFill>
                <a:cs typeface="Arial" pitchFamily="34" charset="0"/>
                <a:hlinkClick r:id="rId6"/>
              </a:rPr>
              <a:t>ZI_BOOKING_M_00</a:t>
            </a:r>
            <a:endParaRPr lang="en-US" kern="0" dirty="0">
              <a:solidFill>
                <a:schemeClr val="bg1"/>
              </a:solidFill>
              <a:cs typeface="Arial" pitchFamily="34" charset="0"/>
            </a:endParaRPr>
          </a:p>
        </p:txBody>
      </p:sp>
    </p:spTree>
    <p:extLst>
      <p:ext uri="{BB962C8B-B14F-4D97-AF65-F5344CB8AC3E}">
        <p14:creationId xmlns:p14="http://schemas.microsoft.com/office/powerpoint/2010/main" val="80489990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9688</TotalTime>
  <Words>616</Words>
  <Application>Microsoft Office PowerPoint</Application>
  <PresentationFormat>Custom</PresentationFormat>
  <Paragraphs>114</Paragraphs>
  <Slides>12</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Arial Black</vt:lpstr>
      <vt:lpstr>Arial Bold</vt:lpstr>
      <vt:lpstr>Calibri</vt:lpstr>
      <vt:lpstr>Cambria</vt:lpstr>
      <vt:lpstr>Cooper Black</vt:lpstr>
      <vt:lpstr>Open Sans</vt:lpstr>
      <vt:lpstr>Patua One</vt:lpstr>
      <vt:lpstr>Segoe UI</vt:lpstr>
      <vt:lpstr>Segoe UI Bold</vt:lpstr>
      <vt:lpstr>Wingdings</vt:lpstr>
      <vt:lpstr>Office Theme</vt:lpstr>
      <vt:lpstr>PowerPoint Presentation</vt:lpstr>
      <vt:lpstr>PowerPoint Presentation</vt:lpstr>
      <vt:lpstr>Introduction to Managed Scenario </vt:lpstr>
      <vt:lpstr>Use Case for Managed Scenario</vt:lpstr>
      <vt:lpstr>Steps for Build Use Case</vt:lpstr>
      <vt:lpstr>End to End Development Flow</vt:lpstr>
      <vt:lpstr>Create Base CDS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275</cp:revision>
  <dcterms:created xsi:type="dcterms:W3CDTF">2013-09-12T13:05:01Z</dcterms:created>
  <dcterms:modified xsi:type="dcterms:W3CDTF">2021-09-20T05:15:25Z</dcterms:modified>
</cp:coreProperties>
</file>